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2354" autoAdjust="0"/>
  </p:normalViewPr>
  <p:slideViewPr>
    <p:cSldViewPr snapToGrid="0" snapToObjects="1">
      <p:cViewPr varScale="1">
        <p:scale>
          <a:sx n="68" d="100"/>
          <a:sy n="68" d="100"/>
        </p:scale>
        <p:origin x="715"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595860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everyone. My name is Afif Salman Bin Abdul Ghafar. Today, I will be presenting my project on predicting Bitcoin prices using data science techniques.</a:t>
            </a:r>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Model Training:
I used a Linear Regression model to predict Bitcoin prices. This model finds a relationship between the input features and the price. I trained the model using the prepared training data.
Model Evaluation:
Here, we compare the actual Bitcoin prices with the predicted prices from our model. The two key metrics we use to evaluate the model are:
Mean Squared Error (MSE): Lower values indicate better accuracy.
R-squared (R²): Values close to 1 indicate the model fits the data well.
Our model has an MSE of 48,080.04 and an R² of 0.9996, showing it predicts Bitcoin prices accurately."
Results and Insights
Our model's predictions closely match actual Bitcoin prices. This suggests our approach can be useful for traders and investors to make informed decisions based on predicted price trends.</a:t>
            </a:r>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conclusion, my model successfully predicts Bitcoin prices using historical data and identified trends. This approach can help traders and investors navigate the volatile cryptocurrency market with more confidence.</a:t>
            </a:r>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the references I used for my analysis. These sources provided valuable information and data for my project.</a:t>
            </a:r>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 for your attention! I'm happy to take any questions or comments you may have. Let's open the floor for discussion.
Question: What exactly is Bitcoin?
Answer: Bitcoin is a digital currency, also known as a cryptocurrency. It was created in 2008 by an anonymous person or group known as Satoshi Nakamoto. Unlike traditional currencies, Bitcoin operates without a central bank and relies on a decentralized network of computers to manage transactions and issue new bitcoins.
Question: Why did you choose to predict Bitcoin prices?
Answer: Bitcoin is known for its high volatility, meaning its price can change significantly in a short period. Predicting its price can help traders and investors make informed decisions, potentially reducing risks and capitalizing on investment opportunities.
Question: What is a Linear Regression model?
Answer: A Linear Regression model is a simple statistical method used to understand the relationship between two or more variables. In this case, it helps predict Bitcoin prices based on historical data and other factors by finding the best-fitting line through the data points.
Question: How accurate are your predictions?
Answer: My model has a Mean Squared Error (MSE) of 48,080.04 and an R-squared (R²) of 0.9996. This means that the predictions are very close to the actual Bitcoin prices, indicating high accuracy.
Question: What are some of the factors that influence Bitcoin prices?
Answer: Some factors that influence Bitcoin prices include market demand, regulatory news, technological advancements, economic events, and even social media trends. In my analysis, I looked at historical prices, trading volume, and other market data to predict future prices.
Question: What are lagged prices, and why are they important?
Answer: Lagged prices are previous days' prices. For example, yesterday's and the day before yesterday's prices are lagged prices. They are important because they help capture trends and patterns in price movements, which can be useful for making predictions.
Question: Can your model be used for predicting other cryptocurrencies?
Answer: Yes, the same approach can be applied to other cryptocurrencies. However, each cryptocurrency may have different influencing factors, so the model might need to be adjusted accordingly.
Question: How did you ensure your data was reliable?
Answer: I used historical price data from reputable sources and applied data cleaning techniques such as filling in missing values to ensure the data was complete and accurate before using it for analysis and prediction.
Question: What are the limitations of your model?
Answer: While the model shows high accuracy in predictions, it is based on historical data and may not account for sudden, unforeseen events that can affect Bitcoin prices. Additionally, the model assumes that past trends will continue in the future, which may not always be the case.
Question: How can traders and investors use your predictions?
Answer: Traders and investors can use the predictions to make more informed decisions about buying or selling Bitcoin. By understanding potential future price movements, they can better manage risks and identify opportunities for profit.
Question: What tools and technologies did you use for your analysis?
Answer: I used Python programming language and various data science libraries such as pandas for data manipulation, matplotlib and seaborn for visualization, and scikit-learn for model training and evaluation.
Question: Can your model predict the exact future price of Bitcoin?
Answer: The model provides an estimate based on historical data and trends. While it aims to be as accurate as possible, predicting the exact future price of Bitcoin is challenging due to the market's inherent volatility and unpredictability.
Question: What’s next for your project?
Answer: Future steps could include improving the model by incorporating more features, experimenting with other types of models, and extending the analysis to other cryptocurrencies or financial assets.
Question: How long did it take you to complete this project?
Answer: The project took several weeks, including time spent on data collection, preprocessing, model training, evaluation, and visualization.
Question: Is this model suitable for real-time predictions?
Answer: While the model is based on historical data and provides valuable insights, real-time predictions would require continuous data updates and possibly more complex models to handle real-time market changes.</a:t>
            </a:r>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goal of my project is to predict Bitcoin prices to help traders and investors make better decisions. Bitcoin is known for its high price volatility, which means its value can change rapidly. This creates both opportunities and risks for investors, making accurate predictions valuable.</a:t>
            </a:r>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see a line plot showing Bitcoin prices over time. This helps us understand how Bitcoin prices have changed historically. Identifying these trends and patterns is crucial for making accurate predictions.</a:t>
            </a:r>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histogram shows the distribution of Bitcoin prices. It tells us how often different price levels occur. Understanding this helps us grasp the range and volatility of Bitcoin prices.</a:t>
            </a:r>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scatter plots show the relationships between Bitcoin's closing prices and other factors like the highest price of the day, the lowest price of the day, and trading volume. By examining these relationships, we can identify which factors are important for predicting Bitcoin prices.</a:t>
            </a:r>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created new features to improve the prediction model. These include lagged prices (yesterday's and the day before's prices) and breaking down the date into day, month, and year. These new features help the model capture trends and seasonal patterns in Bitcoin prices.</a:t>
            </a:r>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split the data into two parts: one for training the model (80%) and one for testing it (20%). This helps us see how well the model performs on unseen data. I also standardized the data to ensure all variables contribute equally to the predictions.</a:t>
            </a:r>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8" Type="http://schemas.openxmlformats.org/officeDocument/2006/relationships/hyperlink" Target="https://doi.org/10.1016/j.econlet.2015.02.029" TargetMode="External"/><Relationship Id="rId3" Type="http://schemas.openxmlformats.org/officeDocument/2006/relationships/image" Target="../media/image1.png"/><Relationship Id="rId7" Type="http://schemas.openxmlformats.org/officeDocument/2006/relationships/hyperlink" Target="https://doi.org/10.1016/j.econlet.2016.09.019" TargetMode="External"/><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hyperlink" Target="https://doi.org/10.1371/journal.pone.0123923" TargetMode="External"/><Relationship Id="rId5" Type="http://schemas.openxmlformats.org/officeDocument/2006/relationships/hyperlink" Target="https://doi.org/10.1016/B978-0-12-802117-0.00002-5" TargetMode="External"/><Relationship Id="rId4" Type="http://schemas.openxmlformats.org/officeDocument/2006/relationships/hyperlink" Target="https://bitcoin.org/bitcoin.pdf"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932378" y="1152168"/>
            <a:ext cx="12765524" cy="5925264"/>
          </a:xfrm>
          <a:prstGeom prst="roundRect">
            <a:avLst>
              <a:gd name="adj" fmla="val 1250"/>
            </a:avLst>
          </a:prstGeom>
          <a:solidFill>
            <a:srgbClr val="123332"/>
          </a:solidFill>
          <a:ln/>
        </p:spPr>
      </p:sp>
      <p:pic>
        <p:nvPicPr>
          <p:cNvPr id="4" name="Image 1" descr="preencoded.png"/>
          <p:cNvPicPr>
            <a:picLocks noChangeAspect="1"/>
          </p:cNvPicPr>
          <p:nvPr/>
        </p:nvPicPr>
        <p:blipFill>
          <a:blip r:embed="rId4"/>
          <a:stretch>
            <a:fillRect/>
          </a:stretch>
        </p:blipFill>
        <p:spPr>
          <a:xfrm>
            <a:off x="8910757" y="1152168"/>
            <a:ext cx="4787027" cy="5925264"/>
          </a:xfrm>
          <a:prstGeom prst="rect">
            <a:avLst/>
          </a:prstGeom>
        </p:spPr>
      </p:pic>
      <p:sp>
        <p:nvSpPr>
          <p:cNvPr id="5" name="Text 1"/>
          <p:cNvSpPr/>
          <p:nvPr/>
        </p:nvSpPr>
        <p:spPr>
          <a:xfrm>
            <a:off x="1796415" y="2375297"/>
            <a:ext cx="6250305" cy="2004060"/>
          </a:xfrm>
          <a:prstGeom prst="rect">
            <a:avLst/>
          </a:prstGeom>
          <a:noFill/>
          <a:ln/>
        </p:spPr>
        <p:txBody>
          <a:bodyPr wrap="square" rtlCol="0" anchor="t"/>
          <a:lstStyle/>
          <a:p>
            <a:pPr marL="0" indent="0">
              <a:lnSpc>
                <a:spcPts val="7890"/>
              </a:lnSpc>
              <a:buNone/>
            </a:pPr>
            <a:r>
              <a:rPr lang="en-US" sz="6312" dirty="0">
                <a:solidFill>
                  <a:srgbClr val="FFD9BE"/>
                </a:solidFill>
                <a:latin typeface="Quattrocento" pitchFamily="34" charset="0"/>
                <a:ea typeface="Quattrocento" pitchFamily="34" charset="-122"/>
                <a:cs typeface="Quattrocento" pitchFamily="34" charset="-120"/>
              </a:rPr>
              <a:t>Predicting Bitcoin Prices</a:t>
            </a:r>
            <a:endParaRPr lang="en-US" sz="6312" dirty="0"/>
          </a:p>
        </p:txBody>
      </p:sp>
      <p:sp>
        <p:nvSpPr>
          <p:cNvPr id="6" name="Text 2"/>
          <p:cNvSpPr/>
          <p:nvPr/>
        </p:nvSpPr>
        <p:spPr>
          <a:xfrm>
            <a:off x="1796415" y="4749641"/>
            <a:ext cx="6250305" cy="395049"/>
          </a:xfrm>
          <a:prstGeom prst="rect">
            <a:avLst/>
          </a:prstGeom>
          <a:noFill/>
          <a:ln/>
        </p:spPr>
        <p:txBody>
          <a:bodyPr wrap="none" rtlCol="0" anchor="t"/>
          <a:lstStyle/>
          <a:p>
            <a:pPr marL="0" indent="0">
              <a:lnSpc>
                <a:spcPts val="3110"/>
              </a:lnSpc>
              <a:buNone/>
            </a:pPr>
            <a:endParaRPr lang="en-US" sz="1944" dirty="0"/>
          </a:p>
        </p:txBody>
      </p:sp>
      <p:sp>
        <p:nvSpPr>
          <p:cNvPr id="7" name="Shape 3"/>
          <p:cNvSpPr/>
          <p:nvPr/>
        </p:nvSpPr>
        <p:spPr>
          <a:xfrm>
            <a:off x="1796415" y="5440799"/>
            <a:ext cx="394930" cy="394930"/>
          </a:xfrm>
          <a:prstGeom prst="roundRect">
            <a:avLst>
              <a:gd name="adj" fmla="val 23151155"/>
            </a:avLst>
          </a:prstGeom>
          <a:noFill/>
          <a:ln w="7620">
            <a:solidFill>
              <a:srgbClr val="FFFFFF"/>
            </a:solidFill>
            <a:prstDash val="solid"/>
          </a:ln>
        </p:spPr>
      </p:sp>
      <p:pic>
        <p:nvPicPr>
          <p:cNvPr id="8" name="Image 2" descr="preencoded.png"/>
          <p:cNvPicPr>
            <a:picLocks noChangeAspect="1"/>
          </p:cNvPicPr>
          <p:nvPr/>
        </p:nvPicPr>
        <p:blipFill>
          <a:blip r:embed="rId5"/>
          <a:stretch>
            <a:fillRect/>
          </a:stretch>
        </p:blipFill>
        <p:spPr>
          <a:xfrm>
            <a:off x="1804035" y="5448419"/>
            <a:ext cx="379690" cy="379690"/>
          </a:xfrm>
          <a:prstGeom prst="rect">
            <a:avLst/>
          </a:prstGeom>
        </p:spPr>
      </p:pic>
      <p:sp>
        <p:nvSpPr>
          <p:cNvPr id="9" name="Text 4"/>
          <p:cNvSpPr/>
          <p:nvPr/>
        </p:nvSpPr>
        <p:spPr>
          <a:xfrm>
            <a:off x="2314694" y="5422344"/>
            <a:ext cx="2091809" cy="431959"/>
          </a:xfrm>
          <a:prstGeom prst="rect">
            <a:avLst/>
          </a:prstGeom>
          <a:noFill/>
          <a:ln/>
        </p:spPr>
        <p:txBody>
          <a:bodyPr wrap="none" rtlCol="0" anchor="t"/>
          <a:lstStyle/>
          <a:p>
            <a:pPr marL="0" indent="0" algn="l">
              <a:lnSpc>
                <a:spcPts val="3402"/>
              </a:lnSpc>
              <a:buNone/>
            </a:pPr>
            <a:r>
              <a:rPr lang="en-US" sz="2430" b="1" dirty="0">
                <a:solidFill>
                  <a:srgbClr val="F9EEE7"/>
                </a:solidFill>
                <a:latin typeface="Quattrocento" pitchFamily="34" charset="0"/>
                <a:ea typeface="Quattrocento" pitchFamily="34" charset="-122"/>
                <a:cs typeface="Quattrocento" pitchFamily="34" charset="-120"/>
              </a:rPr>
              <a:t>by Afif Salman</a:t>
            </a:r>
            <a:endParaRPr lang="en-US" sz="243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2847261" y="243840"/>
            <a:ext cx="8935879" cy="8973741"/>
          </a:xfrm>
          <a:prstGeom prst="roundRect">
            <a:avLst>
              <a:gd name="adj" fmla="val 580"/>
            </a:avLst>
          </a:prstGeom>
          <a:solidFill>
            <a:srgbClr val="123332"/>
          </a:solidFill>
          <a:ln/>
        </p:spPr>
      </p:sp>
      <p:sp>
        <p:nvSpPr>
          <p:cNvPr id="4" name="Text 1"/>
          <p:cNvSpPr/>
          <p:nvPr/>
        </p:nvSpPr>
        <p:spPr>
          <a:xfrm>
            <a:off x="3452098" y="719018"/>
            <a:ext cx="5562362" cy="508159"/>
          </a:xfrm>
          <a:prstGeom prst="rect">
            <a:avLst/>
          </a:prstGeom>
          <a:noFill/>
          <a:ln/>
        </p:spPr>
        <p:txBody>
          <a:bodyPr wrap="none" rtlCol="0" anchor="t"/>
          <a:lstStyle/>
          <a:p>
            <a:pPr marL="0" indent="0">
              <a:lnSpc>
                <a:spcPts val="4002"/>
              </a:lnSpc>
              <a:buNone/>
            </a:pPr>
            <a:r>
              <a:rPr lang="en-US" sz="3202" dirty="0">
                <a:solidFill>
                  <a:srgbClr val="FFD9BE"/>
                </a:solidFill>
                <a:latin typeface="Quattrocento" pitchFamily="34" charset="0"/>
                <a:ea typeface="Quattrocento" pitchFamily="34" charset="-122"/>
                <a:cs typeface="Quattrocento" pitchFamily="34" charset="-120"/>
              </a:rPr>
              <a:t>Model Training and Evaluation</a:t>
            </a:r>
            <a:endParaRPr lang="en-US" sz="3202" dirty="0"/>
          </a:p>
        </p:txBody>
      </p:sp>
      <p:pic>
        <p:nvPicPr>
          <p:cNvPr id="5" name="Image 1" descr="preencoded.png"/>
          <p:cNvPicPr>
            <a:picLocks noChangeAspect="1"/>
          </p:cNvPicPr>
          <p:nvPr/>
        </p:nvPicPr>
        <p:blipFill>
          <a:blip r:embed="rId4"/>
          <a:stretch>
            <a:fillRect/>
          </a:stretch>
        </p:blipFill>
        <p:spPr>
          <a:xfrm>
            <a:off x="3452098" y="1486376"/>
            <a:ext cx="431959" cy="431959"/>
          </a:xfrm>
          <a:prstGeom prst="rect">
            <a:avLst/>
          </a:prstGeom>
        </p:spPr>
      </p:pic>
      <p:sp>
        <p:nvSpPr>
          <p:cNvPr id="6" name="Text 2"/>
          <p:cNvSpPr/>
          <p:nvPr/>
        </p:nvSpPr>
        <p:spPr>
          <a:xfrm>
            <a:off x="3452098" y="2091095"/>
            <a:ext cx="2033111" cy="254198"/>
          </a:xfrm>
          <a:prstGeom prst="rect">
            <a:avLst/>
          </a:prstGeom>
          <a:noFill/>
          <a:ln/>
        </p:spPr>
        <p:txBody>
          <a:bodyPr wrap="none" rtlCol="0" anchor="t"/>
          <a:lstStyle/>
          <a:p>
            <a:pPr marL="0" indent="0" algn="l">
              <a:lnSpc>
                <a:spcPts val="2001"/>
              </a:lnSpc>
              <a:buNone/>
            </a:pPr>
            <a:r>
              <a:rPr lang="en-US" sz="1601" dirty="0">
                <a:solidFill>
                  <a:srgbClr val="FFD9BE"/>
                </a:solidFill>
                <a:latin typeface="Quattrocento" pitchFamily="34" charset="0"/>
                <a:ea typeface="Quattrocento" pitchFamily="34" charset="-122"/>
                <a:cs typeface="Quattrocento" pitchFamily="34" charset="-120"/>
              </a:rPr>
              <a:t>Model Selection</a:t>
            </a:r>
            <a:endParaRPr lang="en-US" sz="1601" dirty="0"/>
          </a:p>
        </p:txBody>
      </p:sp>
      <p:sp>
        <p:nvSpPr>
          <p:cNvPr id="7" name="Text 3"/>
          <p:cNvSpPr/>
          <p:nvPr/>
        </p:nvSpPr>
        <p:spPr>
          <a:xfrm>
            <a:off x="3452098" y="2448878"/>
            <a:ext cx="2402562" cy="1382911"/>
          </a:xfrm>
          <a:prstGeom prst="rect">
            <a:avLst/>
          </a:prstGeom>
          <a:noFill/>
          <a:ln/>
        </p:spPr>
        <p:txBody>
          <a:bodyPr wrap="square" rtlCol="0" anchor="t"/>
          <a:lstStyle/>
          <a:p>
            <a:pPr marL="0" indent="0" algn="l">
              <a:lnSpc>
                <a:spcPts val="2177"/>
              </a:lnSpc>
              <a:buNone/>
            </a:pPr>
            <a:r>
              <a:rPr lang="en-US" sz="1361" dirty="0">
                <a:solidFill>
                  <a:srgbClr val="F9EEE7"/>
                </a:solidFill>
                <a:latin typeface="Quattrocento" pitchFamily="34" charset="0"/>
                <a:ea typeface="Quattrocento" pitchFamily="34" charset="-122"/>
                <a:cs typeface="Quattrocento" pitchFamily="34" charset="-120"/>
              </a:rPr>
              <a:t>Linear Regression was selected as the model for predicting Bitcoin prices due to its simplicity and effectiveness with continuous data.</a:t>
            </a:r>
            <a:endParaRPr lang="en-US" sz="1361" dirty="0"/>
          </a:p>
        </p:txBody>
      </p:sp>
      <p:pic>
        <p:nvPicPr>
          <p:cNvPr id="8" name="Image 2" descr="preencoded.png"/>
          <p:cNvPicPr>
            <a:picLocks noChangeAspect="1"/>
          </p:cNvPicPr>
          <p:nvPr/>
        </p:nvPicPr>
        <p:blipFill>
          <a:blip r:embed="rId5"/>
          <a:stretch>
            <a:fillRect/>
          </a:stretch>
        </p:blipFill>
        <p:spPr>
          <a:xfrm>
            <a:off x="6113859" y="1486376"/>
            <a:ext cx="431959" cy="431959"/>
          </a:xfrm>
          <a:prstGeom prst="rect">
            <a:avLst/>
          </a:prstGeom>
        </p:spPr>
      </p:pic>
      <p:sp>
        <p:nvSpPr>
          <p:cNvPr id="9" name="Text 4"/>
          <p:cNvSpPr/>
          <p:nvPr/>
        </p:nvSpPr>
        <p:spPr>
          <a:xfrm>
            <a:off x="6113859" y="2091095"/>
            <a:ext cx="2033111" cy="254198"/>
          </a:xfrm>
          <a:prstGeom prst="rect">
            <a:avLst/>
          </a:prstGeom>
          <a:noFill/>
          <a:ln/>
        </p:spPr>
        <p:txBody>
          <a:bodyPr wrap="none" rtlCol="0" anchor="t"/>
          <a:lstStyle/>
          <a:p>
            <a:pPr marL="0" indent="0" algn="l">
              <a:lnSpc>
                <a:spcPts val="2001"/>
              </a:lnSpc>
              <a:buNone/>
            </a:pPr>
            <a:r>
              <a:rPr lang="en-US" sz="1601" dirty="0">
                <a:solidFill>
                  <a:srgbClr val="FFD9BE"/>
                </a:solidFill>
                <a:latin typeface="Quattrocento" pitchFamily="34" charset="0"/>
                <a:ea typeface="Quattrocento" pitchFamily="34" charset="-122"/>
                <a:cs typeface="Quattrocento" pitchFamily="34" charset="-120"/>
              </a:rPr>
              <a:t>Model Training</a:t>
            </a:r>
            <a:endParaRPr lang="en-US" sz="1601" dirty="0"/>
          </a:p>
        </p:txBody>
      </p:sp>
      <p:sp>
        <p:nvSpPr>
          <p:cNvPr id="10" name="Text 5"/>
          <p:cNvSpPr/>
          <p:nvPr/>
        </p:nvSpPr>
        <p:spPr>
          <a:xfrm>
            <a:off x="6113859" y="2448878"/>
            <a:ext cx="2402562" cy="829747"/>
          </a:xfrm>
          <a:prstGeom prst="rect">
            <a:avLst/>
          </a:prstGeom>
          <a:noFill/>
          <a:ln/>
        </p:spPr>
        <p:txBody>
          <a:bodyPr wrap="square" rtlCol="0" anchor="t"/>
          <a:lstStyle/>
          <a:p>
            <a:pPr marL="0" indent="0" algn="l">
              <a:lnSpc>
                <a:spcPts val="2177"/>
              </a:lnSpc>
              <a:buNone/>
            </a:pPr>
            <a:r>
              <a:rPr lang="en-US" sz="1361" dirty="0">
                <a:solidFill>
                  <a:srgbClr val="F9EEE7"/>
                </a:solidFill>
                <a:latin typeface="Quattrocento" pitchFamily="34" charset="0"/>
                <a:ea typeface="Quattrocento" pitchFamily="34" charset="-122"/>
                <a:cs typeface="Quattrocento" pitchFamily="34" charset="-120"/>
              </a:rPr>
              <a:t>The Linear Regression model was trained using the scaled training data.</a:t>
            </a:r>
            <a:endParaRPr lang="en-US" sz="1361" dirty="0"/>
          </a:p>
        </p:txBody>
      </p:sp>
      <p:pic>
        <p:nvPicPr>
          <p:cNvPr id="11" name="Image 3" descr="preencoded.png"/>
          <p:cNvPicPr>
            <a:picLocks noChangeAspect="1"/>
          </p:cNvPicPr>
          <p:nvPr/>
        </p:nvPicPr>
        <p:blipFill>
          <a:blip r:embed="rId6"/>
          <a:stretch>
            <a:fillRect/>
          </a:stretch>
        </p:blipFill>
        <p:spPr>
          <a:xfrm>
            <a:off x="8775621" y="1486376"/>
            <a:ext cx="431959" cy="431959"/>
          </a:xfrm>
          <a:prstGeom prst="rect">
            <a:avLst/>
          </a:prstGeom>
        </p:spPr>
      </p:pic>
      <p:sp>
        <p:nvSpPr>
          <p:cNvPr id="12" name="Text 6"/>
          <p:cNvSpPr/>
          <p:nvPr/>
        </p:nvSpPr>
        <p:spPr>
          <a:xfrm>
            <a:off x="8775621" y="2091095"/>
            <a:ext cx="2033111" cy="254198"/>
          </a:xfrm>
          <a:prstGeom prst="rect">
            <a:avLst/>
          </a:prstGeom>
          <a:noFill/>
          <a:ln/>
        </p:spPr>
        <p:txBody>
          <a:bodyPr wrap="none" rtlCol="0" anchor="t"/>
          <a:lstStyle/>
          <a:p>
            <a:pPr marL="0" indent="0" algn="l">
              <a:lnSpc>
                <a:spcPts val="2001"/>
              </a:lnSpc>
              <a:buNone/>
            </a:pPr>
            <a:r>
              <a:rPr lang="en-US" sz="1601" dirty="0">
                <a:solidFill>
                  <a:srgbClr val="FFD9BE"/>
                </a:solidFill>
                <a:latin typeface="Quattrocento" pitchFamily="34" charset="0"/>
                <a:ea typeface="Quattrocento" pitchFamily="34" charset="-122"/>
                <a:cs typeface="Quattrocento" pitchFamily="34" charset="-120"/>
              </a:rPr>
              <a:t>Model Evaluation</a:t>
            </a:r>
            <a:endParaRPr lang="en-US" sz="1601" dirty="0"/>
          </a:p>
        </p:txBody>
      </p:sp>
      <p:sp>
        <p:nvSpPr>
          <p:cNvPr id="13" name="Text 7"/>
          <p:cNvSpPr/>
          <p:nvPr/>
        </p:nvSpPr>
        <p:spPr>
          <a:xfrm>
            <a:off x="8775621" y="2448878"/>
            <a:ext cx="2402681" cy="1106329"/>
          </a:xfrm>
          <a:prstGeom prst="rect">
            <a:avLst/>
          </a:prstGeom>
          <a:noFill/>
          <a:ln/>
        </p:spPr>
        <p:txBody>
          <a:bodyPr wrap="square" rtlCol="0" anchor="t"/>
          <a:lstStyle/>
          <a:p>
            <a:pPr marL="0" indent="0" algn="l">
              <a:lnSpc>
                <a:spcPts val="2177"/>
              </a:lnSpc>
              <a:buNone/>
            </a:pPr>
            <a:r>
              <a:rPr lang="en-US" sz="1361" dirty="0">
                <a:solidFill>
                  <a:srgbClr val="F9EEE7"/>
                </a:solidFill>
                <a:latin typeface="Quattrocento" pitchFamily="34" charset="0"/>
                <a:ea typeface="Quattrocento" pitchFamily="34" charset="-122"/>
                <a:cs typeface="Quattrocento" pitchFamily="34" charset="-120"/>
              </a:rPr>
              <a:t>The model's performance was evaluated using metrics such as Mean Squared Error (MSE) and R-squared (R²).</a:t>
            </a:r>
            <a:endParaRPr lang="en-US" sz="1361" dirty="0"/>
          </a:p>
        </p:txBody>
      </p:sp>
      <p:sp>
        <p:nvSpPr>
          <p:cNvPr id="14" name="Text 8"/>
          <p:cNvSpPr/>
          <p:nvPr/>
        </p:nvSpPr>
        <p:spPr>
          <a:xfrm>
            <a:off x="9051965" y="3658791"/>
            <a:ext cx="2126337" cy="553164"/>
          </a:xfrm>
          <a:prstGeom prst="rect">
            <a:avLst/>
          </a:prstGeom>
          <a:noFill/>
          <a:ln/>
        </p:spPr>
        <p:txBody>
          <a:bodyPr wrap="square" rtlCol="0" anchor="t"/>
          <a:lstStyle/>
          <a:p>
            <a:pPr marL="342900" indent="-342900" algn="l">
              <a:lnSpc>
                <a:spcPts val="2177"/>
              </a:lnSpc>
              <a:buSzPct val="100000"/>
              <a:buChar char="•"/>
            </a:pPr>
            <a:r>
              <a:rPr lang="en-US" sz="1361" dirty="0">
                <a:solidFill>
                  <a:srgbClr val="F9EEE7"/>
                </a:solidFill>
                <a:latin typeface="Quattrocento" pitchFamily="34" charset="0"/>
                <a:ea typeface="Quattrocento" pitchFamily="34" charset="-122"/>
                <a:cs typeface="Quattrocento" pitchFamily="34" charset="-120"/>
              </a:rPr>
              <a:t>Mean Squared Error (MSE): 48,080.04</a:t>
            </a:r>
            <a:endParaRPr lang="en-US" sz="1361" dirty="0"/>
          </a:p>
        </p:txBody>
      </p:sp>
      <p:sp>
        <p:nvSpPr>
          <p:cNvPr id="15" name="Text 9"/>
          <p:cNvSpPr/>
          <p:nvPr/>
        </p:nvSpPr>
        <p:spPr>
          <a:xfrm>
            <a:off x="8775621" y="4315539"/>
            <a:ext cx="2402681" cy="1382911"/>
          </a:xfrm>
          <a:prstGeom prst="rect">
            <a:avLst/>
          </a:prstGeom>
          <a:noFill/>
          <a:ln/>
        </p:spPr>
        <p:txBody>
          <a:bodyPr wrap="square" rtlCol="0" anchor="t"/>
          <a:lstStyle/>
          <a:p>
            <a:pPr marL="0" indent="0" algn="l">
              <a:lnSpc>
                <a:spcPts val="2177"/>
              </a:lnSpc>
              <a:buNone/>
            </a:pPr>
            <a:r>
              <a:rPr lang="en-US" sz="1361" dirty="0">
                <a:solidFill>
                  <a:srgbClr val="F9EEE7"/>
                </a:solidFill>
                <a:latin typeface="Quattrocento" pitchFamily="34" charset="0"/>
                <a:ea typeface="Quattrocento" pitchFamily="34" charset="-122"/>
                <a:cs typeface="Quattrocento" pitchFamily="34" charset="-120"/>
              </a:rPr>
              <a:t>Measures the average squared difference between predicted and actual prices. Lower values indicate better accuracy.</a:t>
            </a:r>
            <a:endParaRPr lang="en-US" sz="1361" dirty="0"/>
          </a:p>
        </p:txBody>
      </p:sp>
      <p:sp>
        <p:nvSpPr>
          <p:cNvPr id="16" name="Text 10"/>
          <p:cNvSpPr/>
          <p:nvPr/>
        </p:nvSpPr>
        <p:spPr>
          <a:xfrm>
            <a:off x="9051965" y="5802035"/>
            <a:ext cx="2126337" cy="276582"/>
          </a:xfrm>
          <a:prstGeom prst="rect">
            <a:avLst/>
          </a:prstGeom>
          <a:noFill/>
          <a:ln/>
        </p:spPr>
        <p:txBody>
          <a:bodyPr wrap="none" rtlCol="0" anchor="t"/>
          <a:lstStyle/>
          <a:p>
            <a:pPr marL="342900" indent="-342900" algn="l">
              <a:lnSpc>
                <a:spcPts val="2177"/>
              </a:lnSpc>
              <a:buSzPct val="100000"/>
              <a:buChar char="•"/>
            </a:pPr>
            <a:r>
              <a:rPr lang="en-US" sz="1361" dirty="0">
                <a:solidFill>
                  <a:srgbClr val="F9EEE7"/>
                </a:solidFill>
                <a:latin typeface="Quattrocento" pitchFamily="34" charset="0"/>
                <a:ea typeface="Quattrocento" pitchFamily="34" charset="-122"/>
                <a:cs typeface="Quattrocento" pitchFamily="34" charset="-120"/>
              </a:rPr>
              <a:t>R-squared (R²): 0.9996</a:t>
            </a:r>
            <a:endParaRPr lang="en-US" sz="1361" dirty="0"/>
          </a:p>
        </p:txBody>
      </p:sp>
      <p:sp>
        <p:nvSpPr>
          <p:cNvPr id="17" name="Text 11"/>
          <p:cNvSpPr/>
          <p:nvPr/>
        </p:nvSpPr>
        <p:spPr>
          <a:xfrm>
            <a:off x="8775621" y="6182201"/>
            <a:ext cx="2402681" cy="1382911"/>
          </a:xfrm>
          <a:prstGeom prst="rect">
            <a:avLst/>
          </a:prstGeom>
          <a:noFill/>
          <a:ln/>
        </p:spPr>
        <p:txBody>
          <a:bodyPr wrap="square" rtlCol="0" anchor="t"/>
          <a:lstStyle/>
          <a:p>
            <a:pPr marL="0" indent="0" algn="l">
              <a:lnSpc>
                <a:spcPts val="2177"/>
              </a:lnSpc>
              <a:buNone/>
            </a:pPr>
            <a:r>
              <a:rPr lang="en-US" sz="1361" dirty="0">
                <a:solidFill>
                  <a:srgbClr val="F9EEE7"/>
                </a:solidFill>
                <a:latin typeface="Quattrocento" pitchFamily="34" charset="0"/>
                <a:ea typeface="Quattrocento" pitchFamily="34" charset="-122"/>
                <a:cs typeface="Quattrocento" pitchFamily="34" charset="-120"/>
              </a:rPr>
              <a:t>Indicates how well the model's predictions explain the variation in Bitcoin prices. A value closer to 1 signifies a strong fit.</a:t>
            </a:r>
            <a:endParaRPr lang="en-US" sz="1361" dirty="0"/>
          </a:p>
        </p:txBody>
      </p:sp>
      <p:pic>
        <p:nvPicPr>
          <p:cNvPr id="18" name="Image 4" descr="preencoded.png"/>
          <p:cNvPicPr>
            <a:picLocks noChangeAspect="1"/>
          </p:cNvPicPr>
          <p:nvPr/>
        </p:nvPicPr>
        <p:blipFill>
          <a:blip r:embed="rId7"/>
          <a:stretch>
            <a:fillRect/>
          </a:stretch>
        </p:blipFill>
        <p:spPr>
          <a:xfrm>
            <a:off x="3452098" y="7759422"/>
            <a:ext cx="7726204" cy="939879"/>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1088112" y="243840"/>
            <a:ext cx="12454176" cy="7755255"/>
          </a:xfrm>
          <a:prstGeom prst="roundRect">
            <a:avLst>
              <a:gd name="adj" fmla="val 932"/>
            </a:avLst>
          </a:prstGeom>
          <a:solidFill>
            <a:srgbClr val="123332"/>
          </a:solidFill>
          <a:ln/>
        </p:spPr>
      </p:sp>
      <p:sp>
        <p:nvSpPr>
          <p:cNvPr id="4" name="Text 1"/>
          <p:cNvSpPr/>
          <p:nvPr/>
        </p:nvSpPr>
        <p:spPr>
          <a:xfrm>
            <a:off x="1931075" y="1122878"/>
            <a:ext cx="10768251" cy="385286"/>
          </a:xfrm>
          <a:prstGeom prst="rect">
            <a:avLst/>
          </a:prstGeom>
          <a:noFill/>
          <a:ln/>
        </p:spPr>
        <p:txBody>
          <a:bodyPr wrap="none" rtlCol="0" anchor="t"/>
          <a:lstStyle/>
          <a:p>
            <a:pPr marL="0" indent="0">
              <a:lnSpc>
                <a:spcPts val="3035"/>
              </a:lnSpc>
              <a:buNone/>
            </a:pPr>
            <a:r>
              <a:rPr lang="en-US" sz="1897" dirty="0">
                <a:solidFill>
                  <a:srgbClr val="F9EEE7"/>
                </a:solidFill>
                <a:latin typeface="Quattrocento" pitchFamily="34" charset="0"/>
                <a:ea typeface="Quattrocento" pitchFamily="34" charset="-122"/>
                <a:cs typeface="Quattrocento" pitchFamily="34" charset="-120"/>
              </a:rPr>
              <a:t>Result</a:t>
            </a:r>
            <a:endParaRPr lang="en-US" sz="1897" dirty="0"/>
          </a:p>
        </p:txBody>
      </p:sp>
      <p:pic>
        <p:nvPicPr>
          <p:cNvPr id="5" name="Image 1" descr="preencoded.png"/>
          <p:cNvPicPr>
            <a:picLocks noChangeAspect="1"/>
          </p:cNvPicPr>
          <p:nvPr/>
        </p:nvPicPr>
        <p:blipFill>
          <a:blip r:embed="rId4"/>
          <a:stretch>
            <a:fillRect/>
          </a:stretch>
        </p:blipFill>
        <p:spPr>
          <a:xfrm>
            <a:off x="1931075" y="1779032"/>
            <a:ext cx="10768251" cy="5557718"/>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932378" y="1152168"/>
            <a:ext cx="12765524" cy="5925264"/>
          </a:xfrm>
          <a:prstGeom prst="roundRect">
            <a:avLst>
              <a:gd name="adj" fmla="val 1250"/>
            </a:avLst>
          </a:prstGeom>
          <a:solidFill>
            <a:srgbClr val="123332"/>
          </a:solidFill>
          <a:ln/>
        </p:spPr>
      </p:sp>
      <p:pic>
        <p:nvPicPr>
          <p:cNvPr id="4" name="Image 1" descr="preencoded.png"/>
          <p:cNvPicPr>
            <a:picLocks noChangeAspect="1"/>
          </p:cNvPicPr>
          <p:nvPr/>
        </p:nvPicPr>
        <p:blipFill>
          <a:blip r:embed="rId4"/>
          <a:stretch>
            <a:fillRect/>
          </a:stretch>
        </p:blipFill>
        <p:spPr>
          <a:xfrm>
            <a:off x="8910757" y="1152168"/>
            <a:ext cx="4787027" cy="5925264"/>
          </a:xfrm>
          <a:prstGeom prst="rect">
            <a:avLst/>
          </a:prstGeom>
        </p:spPr>
      </p:pic>
      <p:sp>
        <p:nvSpPr>
          <p:cNvPr id="5" name="Text 1"/>
          <p:cNvSpPr/>
          <p:nvPr/>
        </p:nvSpPr>
        <p:spPr>
          <a:xfrm>
            <a:off x="1796415" y="2441019"/>
            <a:ext cx="6250305" cy="1002030"/>
          </a:xfrm>
          <a:prstGeom prst="rect">
            <a:avLst/>
          </a:prstGeom>
          <a:noFill/>
          <a:ln/>
        </p:spPr>
        <p:txBody>
          <a:bodyPr wrap="none" rtlCol="0" anchor="t"/>
          <a:lstStyle/>
          <a:p>
            <a:pPr marL="0" indent="0">
              <a:lnSpc>
                <a:spcPts val="7890"/>
              </a:lnSpc>
              <a:buNone/>
            </a:pPr>
            <a:r>
              <a:rPr lang="en-US" sz="6312" dirty="0">
                <a:solidFill>
                  <a:srgbClr val="FFD9BE"/>
                </a:solidFill>
                <a:latin typeface="Quattrocento" pitchFamily="34" charset="0"/>
                <a:ea typeface="Quattrocento" pitchFamily="34" charset="-122"/>
                <a:cs typeface="Quattrocento" pitchFamily="34" charset="-120"/>
              </a:rPr>
              <a:t>Conclusion</a:t>
            </a:r>
            <a:endParaRPr lang="en-US" sz="6312" dirty="0"/>
          </a:p>
        </p:txBody>
      </p:sp>
      <p:sp>
        <p:nvSpPr>
          <p:cNvPr id="6" name="Text 2"/>
          <p:cNvSpPr/>
          <p:nvPr/>
        </p:nvSpPr>
        <p:spPr>
          <a:xfrm>
            <a:off x="1796415" y="3813334"/>
            <a:ext cx="6250305" cy="1975247"/>
          </a:xfrm>
          <a:prstGeom prst="rect">
            <a:avLst/>
          </a:prstGeom>
          <a:noFill/>
          <a:ln/>
        </p:spPr>
        <p:txBody>
          <a:bodyPr wrap="square" rtlCol="0" anchor="t"/>
          <a:lstStyle/>
          <a:p>
            <a:pPr marL="0" indent="0">
              <a:lnSpc>
                <a:spcPts val="3110"/>
              </a:lnSpc>
              <a:buNone/>
            </a:pPr>
            <a:r>
              <a:rPr lang="en-US" sz="1944" dirty="0">
                <a:solidFill>
                  <a:srgbClr val="F9EEE7"/>
                </a:solidFill>
                <a:latin typeface="Quattrocento" pitchFamily="34" charset="0"/>
                <a:ea typeface="Quattrocento" pitchFamily="34" charset="-122"/>
                <a:cs typeface="Quattrocento" pitchFamily="34" charset="-120"/>
              </a:rPr>
              <a:t>In conclusion, the model successfully predicts Bitcoin prices based on historical data and identified market trends. This approach can help traders and investors make more informed decisions in the volatile cryptocurrency market.</a:t>
            </a:r>
            <a:endParaRPr lang="en-US" sz="1944"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932378" y="480536"/>
            <a:ext cx="12765524" cy="7268408"/>
          </a:xfrm>
          <a:prstGeom prst="roundRect">
            <a:avLst>
              <a:gd name="adj" fmla="val 1019"/>
            </a:avLst>
          </a:prstGeom>
          <a:solidFill>
            <a:srgbClr val="123332"/>
          </a:solidFill>
          <a:ln/>
        </p:spPr>
      </p:sp>
      <p:sp>
        <p:nvSpPr>
          <p:cNvPr id="4" name="Text 1"/>
          <p:cNvSpPr/>
          <p:nvPr/>
        </p:nvSpPr>
        <p:spPr>
          <a:xfrm>
            <a:off x="1796415" y="1159431"/>
            <a:ext cx="5809059" cy="726043"/>
          </a:xfrm>
          <a:prstGeom prst="rect">
            <a:avLst/>
          </a:prstGeom>
          <a:noFill/>
          <a:ln/>
        </p:spPr>
        <p:txBody>
          <a:bodyPr wrap="none" rtlCol="0" anchor="t"/>
          <a:lstStyle/>
          <a:p>
            <a:pPr marL="0" indent="0">
              <a:lnSpc>
                <a:spcPts val="5718"/>
              </a:lnSpc>
              <a:buNone/>
            </a:pPr>
            <a:r>
              <a:rPr lang="en-US" sz="4574" dirty="0">
                <a:solidFill>
                  <a:srgbClr val="FFD9BE"/>
                </a:solidFill>
                <a:latin typeface="Quattrocento" pitchFamily="34" charset="0"/>
                <a:ea typeface="Quattrocento" pitchFamily="34" charset="-122"/>
                <a:cs typeface="Quattrocento" pitchFamily="34" charset="-120"/>
              </a:rPr>
              <a:t>References</a:t>
            </a:r>
            <a:endParaRPr lang="en-US" sz="4574" dirty="0"/>
          </a:p>
        </p:txBody>
      </p:sp>
      <p:sp>
        <p:nvSpPr>
          <p:cNvPr id="5" name="Text 2"/>
          <p:cNvSpPr/>
          <p:nvPr/>
        </p:nvSpPr>
        <p:spPr>
          <a:xfrm>
            <a:off x="2191345" y="2379226"/>
            <a:ext cx="10642521" cy="790099"/>
          </a:xfrm>
          <a:prstGeom prst="rect">
            <a:avLst/>
          </a:prstGeom>
          <a:noFill/>
          <a:ln/>
        </p:spPr>
        <p:txBody>
          <a:bodyPr wrap="square" rtlCol="0" anchor="t"/>
          <a:lstStyle/>
          <a:p>
            <a:pPr marL="342900" indent="-342900" algn="l">
              <a:lnSpc>
                <a:spcPts val="3110"/>
              </a:lnSpc>
              <a:buSzPct val="100000"/>
              <a:buFont typeface="+mj-lt"/>
              <a:buAutoNum type="arabicPeriod"/>
            </a:pPr>
            <a:r>
              <a:rPr lang="en-US" sz="1944" dirty="0">
                <a:solidFill>
                  <a:srgbClr val="F9EEE7"/>
                </a:solidFill>
                <a:latin typeface="Quattrocento" pitchFamily="34" charset="0"/>
                <a:ea typeface="Quattrocento" pitchFamily="34" charset="-122"/>
                <a:cs typeface="Quattrocento" pitchFamily="34" charset="-120"/>
              </a:rPr>
              <a:t>Nakamoto, S. (2008). Bitcoin: A peer-to-peer electronic cash system. Retrieved from </a:t>
            </a:r>
            <a:r>
              <a:rPr lang="en-US" sz="1944" u="sng" dirty="0">
                <a:solidFill>
                  <a:srgbClr val="EF9C82"/>
                </a:solidFill>
                <a:latin typeface="Quattrocento" pitchFamily="34" charset="0"/>
                <a:ea typeface="Quattrocento" pitchFamily="34" charset="-122"/>
                <a:cs typeface="Quattrocento" pitchFamily="34" charset="-120"/>
                <a:hlinkClick r:id="rId4">
                  <a:extLst>
                    <a:ext uri="{A12FA001-AC4F-418D-AE19-62706E023703}">
                      <ahyp:hlinkClr xmlns:ahyp="http://schemas.microsoft.com/office/drawing/2018/hyperlinkcolor" val="tx"/>
                    </a:ext>
                  </a:extLst>
                </a:hlinkClick>
              </a:rPr>
              <a:t>https://bitcoin.org/bitcoin.pdf</a:t>
            </a:r>
            <a:endParaRPr lang="en-US" sz="1944" dirty="0"/>
          </a:p>
        </p:txBody>
      </p:sp>
      <p:sp>
        <p:nvSpPr>
          <p:cNvPr id="6" name="Text 3"/>
          <p:cNvSpPr/>
          <p:nvPr/>
        </p:nvSpPr>
        <p:spPr>
          <a:xfrm>
            <a:off x="2191345" y="3255645"/>
            <a:ext cx="10642521" cy="790099"/>
          </a:xfrm>
          <a:prstGeom prst="rect">
            <a:avLst/>
          </a:prstGeom>
          <a:noFill/>
          <a:ln/>
        </p:spPr>
        <p:txBody>
          <a:bodyPr wrap="square" rtlCol="0" anchor="t"/>
          <a:lstStyle/>
          <a:p>
            <a:pPr marL="342900" indent="-342900" algn="l">
              <a:lnSpc>
                <a:spcPts val="3110"/>
              </a:lnSpc>
              <a:buSzPct val="100000"/>
              <a:buFont typeface="+mj-lt"/>
              <a:buAutoNum type="arabicPeriod" startAt="2"/>
            </a:pPr>
            <a:r>
              <a:rPr lang="en-US" sz="1944" dirty="0">
                <a:solidFill>
                  <a:srgbClr val="F9EEE7"/>
                </a:solidFill>
                <a:latin typeface="Quattrocento" pitchFamily="34" charset="0"/>
                <a:ea typeface="Quattrocento" pitchFamily="34" charset="-122"/>
                <a:cs typeface="Quattrocento" pitchFamily="34" charset="-120"/>
              </a:rPr>
              <a:t>Yermack, D. (2015). Is Bitcoin a real currency? An economic appraisal. Handbook of Digital Currency, 31-43. </a:t>
            </a:r>
            <a:r>
              <a:rPr lang="en-US" sz="1944" u="sng" dirty="0">
                <a:solidFill>
                  <a:srgbClr val="EF9C82"/>
                </a:solidFill>
                <a:latin typeface="Quattrocento" pitchFamily="34" charset="0"/>
                <a:ea typeface="Quattrocento" pitchFamily="34" charset="-122"/>
                <a:cs typeface="Quattrocento" pitchFamily="34" charset="-120"/>
                <a:hlinkClick r:id="rId5">
                  <a:extLst>
                    <a:ext uri="{A12FA001-AC4F-418D-AE19-62706E023703}">
                      <ahyp:hlinkClr xmlns:ahyp="http://schemas.microsoft.com/office/drawing/2018/hyperlinkcolor" val="tx"/>
                    </a:ext>
                  </a:extLst>
                </a:hlinkClick>
              </a:rPr>
              <a:t>https://doi.org/10.1016/B978-0-12-802117-0.00002-5</a:t>
            </a:r>
            <a:endParaRPr lang="en-US" sz="1944" dirty="0"/>
          </a:p>
        </p:txBody>
      </p:sp>
      <p:sp>
        <p:nvSpPr>
          <p:cNvPr id="7" name="Text 4"/>
          <p:cNvSpPr/>
          <p:nvPr/>
        </p:nvSpPr>
        <p:spPr>
          <a:xfrm>
            <a:off x="2191345" y="4132064"/>
            <a:ext cx="10642521" cy="790099"/>
          </a:xfrm>
          <a:prstGeom prst="rect">
            <a:avLst/>
          </a:prstGeom>
          <a:noFill/>
          <a:ln/>
        </p:spPr>
        <p:txBody>
          <a:bodyPr wrap="square" rtlCol="0" anchor="t"/>
          <a:lstStyle/>
          <a:p>
            <a:pPr marL="342900" indent="-342900" algn="l">
              <a:lnSpc>
                <a:spcPts val="3110"/>
              </a:lnSpc>
              <a:buSzPct val="100000"/>
              <a:buFont typeface="+mj-lt"/>
              <a:buAutoNum type="arabicPeriod" startAt="3"/>
            </a:pPr>
            <a:r>
              <a:rPr lang="en-US" sz="1944" dirty="0">
                <a:solidFill>
                  <a:srgbClr val="F9EEE7"/>
                </a:solidFill>
                <a:latin typeface="Quattrocento" pitchFamily="34" charset="0"/>
                <a:ea typeface="Quattrocento" pitchFamily="34" charset="-122"/>
                <a:cs typeface="Quattrocento" pitchFamily="34" charset="-120"/>
              </a:rPr>
              <a:t>Kristoufek, L. (2015). What are the main drivers of the Bitcoin price? Evidence from wavelet coherence analysis. PLOS ONE, 10(4), e0123923. </a:t>
            </a:r>
            <a:r>
              <a:rPr lang="en-US" sz="1944" u="sng" dirty="0">
                <a:solidFill>
                  <a:srgbClr val="EF9C82"/>
                </a:solidFill>
                <a:latin typeface="Quattrocento" pitchFamily="34" charset="0"/>
                <a:ea typeface="Quattrocento" pitchFamily="34" charset="-122"/>
                <a:cs typeface="Quattrocento" pitchFamily="34" charset="-120"/>
                <a:hlinkClick r:id="rId6">
                  <a:extLst>
                    <a:ext uri="{A12FA001-AC4F-418D-AE19-62706E023703}">
                      <ahyp:hlinkClr xmlns:ahyp="http://schemas.microsoft.com/office/drawing/2018/hyperlinkcolor" val="tx"/>
                    </a:ext>
                  </a:extLst>
                </a:hlinkClick>
              </a:rPr>
              <a:t>https://doi.org/10.1371/journal.pone.0123923</a:t>
            </a:r>
            <a:endParaRPr lang="en-US" sz="1944" dirty="0"/>
          </a:p>
        </p:txBody>
      </p:sp>
      <p:sp>
        <p:nvSpPr>
          <p:cNvPr id="8" name="Text 5"/>
          <p:cNvSpPr/>
          <p:nvPr/>
        </p:nvSpPr>
        <p:spPr>
          <a:xfrm>
            <a:off x="2191345" y="5008483"/>
            <a:ext cx="10642521" cy="790099"/>
          </a:xfrm>
          <a:prstGeom prst="rect">
            <a:avLst/>
          </a:prstGeom>
          <a:noFill/>
          <a:ln/>
        </p:spPr>
        <p:txBody>
          <a:bodyPr wrap="square" rtlCol="0" anchor="t"/>
          <a:lstStyle/>
          <a:p>
            <a:pPr marL="342900" indent="-342900" algn="l">
              <a:lnSpc>
                <a:spcPts val="3110"/>
              </a:lnSpc>
              <a:buSzPct val="100000"/>
              <a:buFont typeface="+mj-lt"/>
              <a:buAutoNum type="arabicPeriod" startAt="4"/>
            </a:pPr>
            <a:r>
              <a:rPr lang="en-US" sz="1944" dirty="0">
                <a:solidFill>
                  <a:srgbClr val="F9EEE7"/>
                </a:solidFill>
                <a:latin typeface="Quattrocento" pitchFamily="34" charset="0"/>
                <a:ea typeface="Quattrocento" pitchFamily="34" charset="-122"/>
                <a:cs typeface="Quattrocento" pitchFamily="34" charset="-120"/>
              </a:rPr>
              <a:t>Urquhart, A. (2016). The inefficiency of Bitcoin. Economics Letters, 148, 80-82. </a:t>
            </a:r>
            <a:r>
              <a:rPr lang="en-US" sz="1944" u="sng" dirty="0">
                <a:solidFill>
                  <a:srgbClr val="EF9C82"/>
                </a:solidFill>
                <a:latin typeface="Quattrocento" pitchFamily="34" charset="0"/>
                <a:ea typeface="Quattrocento" pitchFamily="34" charset="-122"/>
                <a:cs typeface="Quattrocento" pitchFamily="34" charset="-120"/>
                <a:hlinkClick r:id="rId7">
                  <a:extLst>
                    <a:ext uri="{A12FA001-AC4F-418D-AE19-62706E023703}">
                      <ahyp:hlinkClr xmlns:ahyp="http://schemas.microsoft.com/office/drawing/2018/hyperlinkcolor" val="tx"/>
                    </a:ext>
                  </a:extLst>
                </a:hlinkClick>
              </a:rPr>
              <a:t>https://doi.org/10.1016/j.econlet.2016.09.019</a:t>
            </a:r>
            <a:endParaRPr lang="en-US" sz="1944" dirty="0"/>
          </a:p>
        </p:txBody>
      </p:sp>
      <p:sp>
        <p:nvSpPr>
          <p:cNvPr id="9" name="Text 6"/>
          <p:cNvSpPr/>
          <p:nvPr/>
        </p:nvSpPr>
        <p:spPr>
          <a:xfrm>
            <a:off x="2191345" y="5884902"/>
            <a:ext cx="10642521" cy="1185148"/>
          </a:xfrm>
          <a:prstGeom prst="rect">
            <a:avLst/>
          </a:prstGeom>
          <a:noFill/>
          <a:ln/>
        </p:spPr>
        <p:txBody>
          <a:bodyPr wrap="square" rtlCol="0" anchor="t"/>
          <a:lstStyle/>
          <a:p>
            <a:pPr marL="342900" indent="-342900" algn="l">
              <a:lnSpc>
                <a:spcPts val="3110"/>
              </a:lnSpc>
              <a:buSzPct val="100000"/>
              <a:buFont typeface="+mj-lt"/>
              <a:buAutoNum type="arabicPeriod" startAt="5"/>
            </a:pPr>
            <a:r>
              <a:rPr lang="en-US" sz="1944" dirty="0">
                <a:solidFill>
                  <a:srgbClr val="F9EEE7"/>
                </a:solidFill>
                <a:latin typeface="Quattrocento" pitchFamily="34" charset="0"/>
                <a:ea typeface="Quattrocento" pitchFamily="34" charset="-122"/>
                <a:cs typeface="Quattrocento" pitchFamily="34" charset="-120"/>
              </a:rPr>
              <a:t>Cheah, E.-T., &amp; Fry, J. (2015). Speculative bubbles in Bitcoin markets? An empirical investigation into the fundamental value of Bitcoin. Economics Letters, 130, 32-36. </a:t>
            </a:r>
            <a:r>
              <a:rPr lang="en-US" sz="1944" u="sng" dirty="0">
                <a:solidFill>
                  <a:srgbClr val="EF9C82"/>
                </a:solidFill>
                <a:latin typeface="Quattrocento" pitchFamily="34" charset="0"/>
                <a:ea typeface="Quattrocento" pitchFamily="34" charset="-122"/>
                <a:cs typeface="Quattrocento" pitchFamily="34" charset="-120"/>
                <a:hlinkClick r:id="rId8">
                  <a:extLst>
                    <a:ext uri="{A12FA001-AC4F-418D-AE19-62706E023703}">
                      <ahyp:hlinkClr xmlns:ahyp="http://schemas.microsoft.com/office/drawing/2018/hyperlinkcolor" val="tx"/>
                    </a:ext>
                  </a:extLst>
                </a:hlinkClick>
              </a:rPr>
              <a:t>https://doi.org/10.1016/j.econlet.2015.02.029</a:t>
            </a:r>
            <a:endParaRPr lang="en-US" sz="1944"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932378" y="1152168"/>
            <a:ext cx="12765524" cy="5925264"/>
          </a:xfrm>
          <a:prstGeom prst="roundRect">
            <a:avLst>
              <a:gd name="adj" fmla="val 1250"/>
            </a:avLst>
          </a:prstGeom>
          <a:solidFill>
            <a:srgbClr val="123332"/>
          </a:solidFill>
          <a:ln/>
        </p:spPr>
      </p:sp>
      <p:pic>
        <p:nvPicPr>
          <p:cNvPr id="4" name="Image 1" descr="preencoded.png"/>
          <p:cNvPicPr>
            <a:picLocks noChangeAspect="1"/>
          </p:cNvPicPr>
          <p:nvPr/>
        </p:nvPicPr>
        <p:blipFill>
          <a:blip r:embed="rId4"/>
          <a:stretch>
            <a:fillRect/>
          </a:stretch>
        </p:blipFill>
        <p:spPr>
          <a:xfrm>
            <a:off x="8910757" y="1152168"/>
            <a:ext cx="4787027" cy="5925264"/>
          </a:xfrm>
          <a:prstGeom prst="rect">
            <a:avLst/>
          </a:prstGeom>
        </p:spPr>
      </p:pic>
      <p:sp>
        <p:nvSpPr>
          <p:cNvPr id="5" name="Text 1"/>
          <p:cNvSpPr/>
          <p:nvPr/>
        </p:nvSpPr>
        <p:spPr>
          <a:xfrm>
            <a:off x="1796415" y="2836069"/>
            <a:ext cx="6250305" cy="1002030"/>
          </a:xfrm>
          <a:prstGeom prst="rect">
            <a:avLst/>
          </a:prstGeom>
          <a:noFill/>
          <a:ln/>
        </p:spPr>
        <p:txBody>
          <a:bodyPr wrap="none" rtlCol="0" anchor="t"/>
          <a:lstStyle/>
          <a:p>
            <a:pPr marL="0" indent="0">
              <a:lnSpc>
                <a:spcPts val="7890"/>
              </a:lnSpc>
              <a:buNone/>
            </a:pPr>
            <a:r>
              <a:rPr lang="en-US" sz="6312" dirty="0">
                <a:solidFill>
                  <a:srgbClr val="FFD9BE"/>
                </a:solidFill>
                <a:latin typeface="Quattrocento" pitchFamily="34" charset="0"/>
                <a:ea typeface="Quattrocento" pitchFamily="34" charset="-122"/>
                <a:cs typeface="Quattrocento" pitchFamily="34" charset="-120"/>
              </a:rPr>
              <a:t>Q&amp;A</a:t>
            </a:r>
            <a:endParaRPr lang="en-US" sz="6312" dirty="0"/>
          </a:p>
        </p:txBody>
      </p:sp>
      <p:sp>
        <p:nvSpPr>
          <p:cNvPr id="6" name="Text 2"/>
          <p:cNvSpPr/>
          <p:nvPr/>
        </p:nvSpPr>
        <p:spPr>
          <a:xfrm>
            <a:off x="1796415" y="4208383"/>
            <a:ext cx="6250305" cy="1185148"/>
          </a:xfrm>
          <a:prstGeom prst="rect">
            <a:avLst/>
          </a:prstGeom>
          <a:noFill/>
          <a:ln/>
        </p:spPr>
        <p:txBody>
          <a:bodyPr wrap="square" rtlCol="0" anchor="t"/>
          <a:lstStyle/>
          <a:p>
            <a:pPr marL="0" indent="0">
              <a:lnSpc>
                <a:spcPts val="3110"/>
              </a:lnSpc>
              <a:buNone/>
            </a:pPr>
            <a:r>
              <a:rPr lang="en-US" sz="1944" dirty="0">
                <a:solidFill>
                  <a:srgbClr val="F9EEE7"/>
                </a:solidFill>
                <a:latin typeface="Quattrocento" pitchFamily="34" charset="0"/>
                <a:ea typeface="Quattrocento" pitchFamily="34" charset="-122"/>
                <a:cs typeface="Quattrocento" pitchFamily="34" charset="-120"/>
              </a:rPr>
              <a:t>Thank you for your attention! I welcome any questions or comments you may have. Let's open the floor for discussion.</a:t>
            </a:r>
            <a:endParaRPr lang="en-US" sz="1944"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932378" y="790218"/>
            <a:ext cx="12765524" cy="6649045"/>
          </a:xfrm>
          <a:prstGeom prst="roundRect">
            <a:avLst>
              <a:gd name="adj" fmla="val 1114"/>
            </a:avLst>
          </a:prstGeom>
          <a:solidFill>
            <a:srgbClr val="123332"/>
          </a:solidFill>
          <a:ln/>
        </p:spPr>
      </p:sp>
      <p:pic>
        <p:nvPicPr>
          <p:cNvPr id="4" name="Image 1" descr="preencoded.png"/>
          <p:cNvPicPr>
            <a:picLocks noChangeAspect="1"/>
          </p:cNvPicPr>
          <p:nvPr/>
        </p:nvPicPr>
        <p:blipFill>
          <a:blip r:embed="rId4"/>
          <a:stretch>
            <a:fillRect/>
          </a:stretch>
        </p:blipFill>
        <p:spPr>
          <a:xfrm>
            <a:off x="932378" y="790218"/>
            <a:ext cx="4787027" cy="6649045"/>
          </a:xfrm>
          <a:prstGeom prst="rect">
            <a:avLst/>
          </a:prstGeom>
        </p:spPr>
      </p:pic>
      <p:sp>
        <p:nvSpPr>
          <p:cNvPr id="5" name="Text 1"/>
          <p:cNvSpPr/>
          <p:nvPr/>
        </p:nvSpPr>
        <p:spPr>
          <a:xfrm>
            <a:off x="6583442" y="1469112"/>
            <a:ext cx="5809059" cy="726043"/>
          </a:xfrm>
          <a:prstGeom prst="rect">
            <a:avLst/>
          </a:prstGeom>
          <a:noFill/>
          <a:ln/>
        </p:spPr>
        <p:txBody>
          <a:bodyPr wrap="none" rtlCol="0" anchor="t"/>
          <a:lstStyle/>
          <a:p>
            <a:pPr marL="0" indent="0">
              <a:lnSpc>
                <a:spcPts val="5718"/>
              </a:lnSpc>
              <a:buNone/>
            </a:pPr>
            <a:r>
              <a:rPr lang="en-US" sz="4574" dirty="0">
                <a:solidFill>
                  <a:srgbClr val="FFD9BE"/>
                </a:solidFill>
                <a:latin typeface="Quattrocento" pitchFamily="34" charset="0"/>
                <a:ea typeface="Quattrocento" pitchFamily="34" charset="-122"/>
                <a:cs typeface="Quattrocento" pitchFamily="34" charset="-120"/>
              </a:rPr>
              <a:t>Introduction</a:t>
            </a:r>
            <a:endParaRPr lang="en-US" sz="4574" dirty="0"/>
          </a:p>
        </p:txBody>
      </p:sp>
      <p:sp>
        <p:nvSpPr>
          <p:cNvPr id="6" name="Shape 2"/>
          <p:cNvSpPr/>
          <p:nvPr/>
        </p:nvSpPr>
        <p:spPr>
          <a:xfrm>
            <a:off x="6583442" y="2843093"/>
            <a:ext cx="555427" cy="555427"/>
          </a:xfrm>
          <a:prstGeom prst="roundRect">
            <a:avLst>
              <a:gd name="adj" fmla="val 13335"/>
            </a:avLst>
          </a:prstGeom>
          <a:solidFill>
            <a:srgbClr val="234A49"/>
          </a:solidFill>
          <a:ln/>
        </p:spPr>
      </p:sp>
      <p:sp>
        <p:nvSpPr>
          <p:cNvPr id="7" name="Text 3"/>
          <p:cNvSpPr/>
          <p:nvPr/>
        </p:nvSpPr>
        <p:spPr>
          <a:xfrm>
            <a:off x="6799421" y="2946559"/>
            <a:ext cx="123468" cy="348496"/>
          </a:xfrm>
          <a:prstGeom prst="rect">
            <a:avLst/>
          </a:prstGeom>
          <a:noFill/>
          <a:ln/>
        </p:spPr>
        <p:txBody>
          <a:bodyPr wrap="none" rtlCol="0" anchor="t"/>
          <a:lstStyle/>
          <a:p>
            <a:pPr marL="0" indent="0" algn="ctr">
              <a:lnSpc>
                <a:spcPts val="2744"/>
              </a:lnSpc>
              <a:buNone/>
            </a:pPr>
            <a:r>
              <a:rPr lang="en-US" sz="2744" dirty="0">
                <a:solidFill>
                  <a:srgbClr val="FFD9BE"/>
                </a:solidFill>
                <a:latin typeface="Quattrocento" pitchFamily="34" charset="0"/>
                <a:ea typeface="Quattrocento" pitchFamily="34" charset="-122"/>
                <a:cs typeface="Quattrocento" pitchFamily="34" charset="-120"/>
              </a:rPr>
              <a:t>1</a:t>
            </a:r>
            <a:endParaRPr lang="en-US" sz="2744" dirty="0"/>
          </a:p>
        </p:txBody>
      </p:sp>
      <p:sp>
        <p:nvSpPr>
          <p:cNvPr id="8" name="Text 4"/>
          <p:cNvSpPr/>
          <p:nvPr/>
        </p:nvSpPr>
        <p:spPr>
          <a:xfrm>
            <a:off x="7385685" y="2843093"/>
            <a:ext cx="2904530" cy="363141"/>
          </a:xfrm>
          <a:prstGeom prst="rect">
            <a:avLst/>
          </a:prstGeom>
          <a:noFill/>
          <a:ln/>
        </p:spPr>
        <p:txBody>
          <a:bodyPr wrap="none" rtlCol="0" anchor="t"/>
          <a:lstStyle/>
          <a:p>
            <a:pPr marL="0" indent="0">
              <a:lnSpc>
                <a:spcPts val="2859"/>
              </a:lnSpc>
              <a:buNone/>
            </a:pPr>
            <a:r>
              <a:rPr lang="en-US" sz="2287" dirty="0">
                <a:solidFill>
                  <a:srgbClr val="FFD9BE"/>
                </a:solidFill>
                <a:latin typeface="Quattrocento" pitchFamily="34" charset="0"/>
                <a:ea typeface="Quattrocento" pitchFamily="34" charset="-122"/>
                <a:cs typeface="Quattrocento" pitchFamily="34" charset="-120"/>
              </a:rPr>
              <a:t>Objective</a:t>
            </a:r>
            <a:endParaRPr lang="en-US" sz="2287" dirty="0"/>
          </a:p>
        </p:txBody>
      </p:sp>
      <p:sp>
        <p:nvSpPr>
          <p:cNvPr id="9" name="Text 5"/>
          <p:cNvSpPr/>
          <p:nvPr/>
        </p:nvSpPr>
        <p:spPr>
          <a:xfrm>
            <a:off x="7385685" y="3354348"/>
            <a:ext cx="5448062" cy="1185148"/>
          </a:xfrm>
          <a:prstGeom prst="rect">
            <a:avLst/>
          </a:prstGeom>
          <a:noFill/>
          <a:ln/>
        </p:spPr>
        <p:txBody>
          <a:bodyPr wrap="square" rtlCol="0" anchor="t"/>
          <a:lstStyle/>
          <a:p>
            <a:pPr marL="0" indent="0">
              <a:lnSpc>
                <a:spcPts val="3110"/>
              </a:lnSpc>
              <a:buNone/>
            </a:pPr>
            <a:r>
              <a:rPr lang="en-US" sz="1944" dirty="0">
                <a:solidFill>
                  <a:srgbClr val="F9EEE7"/>
                </a:solidFill>
                <a:latin typeface="Quattrocento" pitchFamily="34" charset="0"/>
                <a:ea typeface="Quattrocento" pitchFamily="34" charset="-122"/>
                <a:cs typeface="Quattrocento" pitchFamily="34" charset="-120"/>
              </a:rPr>
              <a:t>The objective is to predict Bitcoin prices to assist traders and investors in making informed decisions.</a:t>
            </a:r>
            <a:endParaRPr lang="en-US" sz="1944" dirty="0"/>
          </a:p>
        </p:txBody>
      </p:sp>
      <p:sp>
        <p:nvSpPr>
          <p:cNvPr id="10" name="Shape 6"/>
          <p:cNvSpPr/>
          <p:nvPr/>
        </p:nvSpPr>
        <p:spPr>
          <a:xfrm>
            <a:off x="6583442" y="5063966"/>
            <a:ext cx="555427" cy="555427"/>
          </a:xfrm>
          <a:prstGeom prst="roundRect">
            <a:avLst>
              <a:gd name="adj" fmla="val 13335"/>
            </a:avLst>
          </a:prstGeom>
          <a:solidFill>
            <a:srgbClr val="234A49"/>
          </a:solidFill>
          <a:ln/>
        </p:spPr>
      </p:sp>
      <p:sp>
        <p:nvSpPr>
          <p:cNvPr id="11" name="Text 7"/>
          <p:cNvSpPr/>
          <p:nvPr/>
        </p:nvSpPr>
        <p:spPr>
          <a:xfrm>
            <a:off x="6767751" y="5167432"/>
            <a:ext cx="186809" cy="348496"/>
          </a:xfrm>
          <a:prstGeom prst="rect">
            <a:avLst/>
          </a:prstGeom>
          <a:noFill/>
          <a:ln/>
        </p:spPr>
        <p:txBody>
          <a:bodyPr wrap="none" rtlCol="0" anchor="t"/>
          <a:lstStyle/>
          <a:p>
            <a:pPr marL="0" indent="0" algn="ctr">
              <a:lnSpc>
                <a:spcPts val="2744"/>
              </a:lnSpc>
              <a:buNone/>
            </a:pPr>
            <a:r>
              <a:rPr lang="en-US" sz="2744" dirty="0">
                <a:solidFill>
                  <a:srgbClr val="FFD9BE"/>
                </a:solidFill>
                <a:latin typeface="Quattrocento" pitchFamily="34" charset="0"/>
                <a:ea typeface="Quattrocento" pitchFamily="34" charset="-122"/>
                <a:cs typeface="Quattrocento" pitchFamily="34" charset="-120"/>
              </a:rPr>
              <a:t>2</a:t>
            </a:r>
            <a:endParaRPr lang="en-US" sz="2744" dirty="0"/>
          </a:p>
        </p:txBody>
      </p:sp>
      <p:sp>
        <p:nvSpPr>
          <p:cNvPr id="12" name="Text 8"/>
          <p:cNvSpPr/>
          <p:nvPr/>
        </p:nvSpPr>
        <p:spPr>
          <a:xfrm>
            <a:off x="7385685" y="5063966"/>
            <a:ext cx="2904530" cy="363141"/>
          </a:xfrm>
          <a:prstGeom prst="rect">
            <a:avLst/>
          </a:prstGeom>
          <a:noFill/>
          <a:ln/>
        </p:spPr>
        <p:txBody>
          <a:bodyPr wrap="none" rtlCol="0" anchor="t"/>
          <a:lstStyle/>
          <a:p>
            <a:pPr marL="0" indent="0">
              <a:lnSpc>
                <a:spcPts val="2859"/>
              </a:lnSpc>
              <a:buNone/>
            </a:pPr>
            <a:r>
              <a:rPr lang="en-US" sz="2287" dirty="0">
                <a:solidFill>
                  <a:srgbClr val="FFD9BE"/>
                </a:solidFill>
                <a:latin typeface="Quattrocento" pitchFamily="34" charset="0"/>
                <a:ea typeface="Quattrocento" pitchFamily="34" charset="-122"/>
                <a:cs typeface="Quattrocento" pitchFamily="34" charset="-120"/>
              </a:rPr>
              <a:t>Importance</a:t>
            </a:r>
            <a:endParaRPr lang="en-US" sz="2287" dirty="0"/>
          </a:p>
        </p:txBody>
      </p:sp>
      <p:sp>
        <p:nvSpPr>
          <p:cNvPr id="13" name="Text 9"/>
          <p:cNvSpPr/>
          <p:nvPr/>
        </p:nvSpPr>
        <p:spPr>
          <a:xfrm>
            <a:off x="7385685" y="5575221"/>
            <a:ext cx="5448062" cy="1185148"/>
          </a:xfrm>
          <a:prstGeom prst="rect">
            <a:avLst/>
          </a:prstGeom>
          <a:noFill/>
          <a:ln/>
        </p:spPr>
        <p:txBody>
          <a:bodyPr wrap="square" rtlCol="0" anchor="t"/>
          <a:lstStyle/>
          <a:p>
            <a:pPr marL="0" indent="0">
              <a:lnSpc>
                <a:spcPts val="3110"/>
              </a:lnSpc>
              <a:buNone/>
            </a:pPr>
            <a:r>
              <a:rPr lang="en-US" sz="1944" dirty="0">
                <a:solidFill>
                  <a:srgbClr val="F9EEE7"/>
                </a:solidFill>
                <a:latin typeface="Quattrocento" pitchFamily="34" charset="0"/>
                <a:ea typeface="Quattrocento" pitchFamily="34" charset="-122"/>
                <a:cs typeface="Quattrocento" pitchFamily="34" charset="-120"/>
              </a:rPr>
              <a:t>Bitcoin's high volatility presents both opportunities and risks for investors, making accurate predictions valuable.</a:t>
            </a:r>
            <a:endParaRPr lang="en-US" sz="1944"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1110496" y="243840"/>
            <a:ext cx="12409289" cy="7743587"/>
          </a:xfrm>
          <a:prstGeom prst="roundRect">
            <a:avLst>
              <a:gd name="adj" fmla="val 930"/>
            </a:avLst>
          </a:prstGeom>
          <a:solidFill>
            <a:srgbClr val="123332"/>
          </a:solidFill>
          <a:ln/>
        </p:spPr>
      </p:sp>
      <p:sp>
        <p:nvSpPr>
          <p:cNvPr id="4" name="Text 1"/>
          <p:cNvSpPr/>
          <p:nvPr/>
        </p:nvSpPr>
        <p:spPr>
          <a:xfrm>
            <a:off x="1950482" y="903803"/>
            <a:ext cx="6366986" cy="705803"/>
          </a:xfrm>
          <a:prstGeom prst="rect">
            <a:avLst/>
          </a:prstGeom>
          <a:noFill/>
          <a:ln/>
        </p:spPr>
        <p:txBody>
          <a:bodyPr wrap="none" rtlCol="0" anchor="t"/>
          <a:lstStyle/>
          <a:p>
            <a:pPr marL="0" indent="0">
              <a:lnSpc>
                <a:spcPts val="5558"/>
              </a:lnSpc>
              <a:buNone/>
            </a:pPr>
            <a:r>
              <a:rPr lang="en-US" sz="4446" dirty="0">
                <a:solidFill>
                  <a:srgbClr val="FFD9BE"/>
                </a:solidFill>
                <a:latin typeface="Quattrocento" pitchFamily="34" charset="0"/>
                <a:ea typeface="Quattrocento" pitchFamily="34" charset="-122"/>
                <a:cs typeface="Quattrocento" pitchFamily="34" charset="-120"/>
              </a:rPr>
              <a:t>Time Series Visualization</a:t>
            </a:r>
            <a:endParaRPr lang="en-US" sz="4446" dirty="0"/>
          </a:p>
        </p:txBody>
      </p:sp>
      <p:sp>
        <p:nvSpPr>
          <p:cNvPr id="5" name="Shape 2"/>
          <p:cNvSpPr/>
          <p:nvPr/>
        </p:nvSpPr>
        <p:spPr>
          <a:xfrm>
            <a:off x="2295525" y="1969532"/>
            <a:ext cx="29885" cy="3728918"/>
          </a:xfrm>
          <a:prstGeom prst="rect">
            <a:avLst/>
          </a:prstGeom>
          <a:solidFill>
            <a:srgbClr val="EF9C82"/>
          </a:solidFill>
          <a:ln/>
        </p:spPr>
      </p:sp>
      <p:sp>
        <p:nvSpPr>
          <p:cNvPr id="6" name="Shape 3"/>
          <p:cNvSpPr/>
          <p:nvPr/>
        </p:nvSpPr>
        <p:spPr>
          <a:xfrm>
            <a:off x="2580382" y="2494419"/>
            <a:ext cx="839986" cy="29885"/>
          </a:xfrm>
          <a:prstGeom prst="rect">
            <a:avLst/>
          </a:prstGeom>
          <a:solidFill>
            <a:srgbClr val="EF9C82"/>
          </a:solidFill>
          <a:ln/>
        </p:spPr>
      </p:sp>
      <p:sp>
        <p:nvSpPr>
          <p:cNvPr id="7" name="Shape 4"/>
          <p:cNvSpPr/>
          <p:nvPr/>
        </p:nvSpPr>
        <p:spPr>
          <a:xfrm>
            <a:off x="2040434" y="2239447"/>
            <a:ext cx="539948" cy="539948"/>
          </a:xfrm>
          <a:prstGeom prst="roundRect">
            <a:avLst>
              <a:gd name="adj" fmla="val 13335"/>
            </a:avLst>
          </a:prstGeom>
          <a:solidFill>
            <a:srgbClr val="234A49"/>
          </a:solidFill>
          <a:ln/>
        </p:spPr>
      </p:sp>
      <p:sp>
        <p:nvSpPr>
          <p:cNvPr id="8" name="Text 5"/>
          <p:cNvSpPr/>
          <p:nvPr/>
        </p:nvSpPr>
        <p:spPr>
          <a:xfrm>
            <a:off x="2250341" y="2339935"/>
            <a:ext cx="120015" cy="338852"/>
          </a:xfrm>
          <a:prstGeom prst="rect">
            <a:avLst/>
          </a:prstGeom>
          <a:noFill/>
          <a:ln/>
        </p:spPr>
        <p:txBody>
          <a:bodyPr wrap="none" rtlCol="0" anchor="t"/>
          <a:lstStyle/>
          <a:p>
            <a:pPr marL="0" indent="0" algn="ctr">
              <a:lnSpc>
                <a:spcPts val="2668"/>
              </a:lnSpc>
              <a:buNone/>
            </a:pPr>
            <a:r>
              <a:rPr lang="en-US" sz="2668" dirty="0">
                <a:solidFill>
                  <a:srgbClr val="FFD9BE"/>
                </a:solidFill>
                <a:latin typeface="Quattrocento" pitchFamily="34" charset="0"/>
                <a:ea typeface="Quattrocento" pitchFamily="34" charset="-122"/>
                <a:cs typeface="Quattrocento" pitchFamily="34" charset="-120"/>
              </a:rPr>
              <a:t>1</a:t>
            </a:r>
            <a:endParaRPr lang="en-US" sz="2668" dirty="0"/>
          </a:p>
        </p:txBody>
      </p:sp>
      <p:sp>
        <p:nvSpPr>
          <p:cNvPr id="9" name="Text 6"/>
          <p:cNvSpPr/>
          <p:nvPr/>
        </p:nvSpPr>
        <p:spPr>
          <a:xfrm>
            <a:off x="3630335" y="2209443"/>
            <a:ext cx="3183493" cy="352782"/>
          </a:xfrm>
          <a:prstGeom prst="rect">
            <a:avLst/>
          </a:prstGeom>
          <a:noFill/>
          <a:ln/>
        </p:spPr>
        <p:txBody>
          <a:bodyPr wrap="none" rtlCol="0" anchor="t"/>
          <a:lstStyle/>
          <a:p>
            <a:pPr marL="0" indent="0" algn="l">
              <a:lnSpc>
                <a:spcPts val="2779"/>
              </a:lnSpc>
              <a:buNone/>
            </a:pPr>
            <a:r>
              <a:rPr lang="en-US" sz="2223" dirty="0">
                <a:solidFill>
                  <a:srgbClr val="FFD9BE"/>
                </a:solidFill>
                <a:latin typeface="Quattrocento" pitchFamily="34" charset="0"/>
                <a:ea typeface="Quattrocento" pitchFamily="34" charset="-122"/>
                <a:cs typeface="Quattrocento" pitchFamily="34" charset="-120"/>
              </a:rPr>
              <a:t>Time Series Visualization</a:t>
            </a:r>
            <a:endParaRPr lang="en-US" sz="2223" dirty="0"/>
          </a:p>
        </p:txBody>
      </p:sp>
      <p:sp>
        <p:nvSpPr>
          <p:cNvPr id="10" name="Text 7"/>
          <p:cNvSpPr/>
          <p:nvPr/>
        </p:nvSpPr>
        <p:spPr>
          <a:xfrm>
            <a:off x="3630335" y="2706172"/>
            <a:ext cx="9049464" cy="767953"/>
          </a:xfrm>
          <a:prstGeom prst="rect">
            <a:avLst/>
          </a:prstGeom>
          <a:noFill/>
          <a:ln/>
        </p:spPr>
        <p:txBody>
          <a:bodyPr wrap="square" rtlCol="0" anchor="t"/>
          <a:lstStyle/>
          <a:p>
            <a:pPr marL="0" indent="0" algn="l">
              <a:lnSpc>
                <a:spcPts val="3024"/>
              </a:lnSpc>
              <a:buNone/>
            </a:pPr>
            <a:r>
              <a:rPr lang="en-US" sz="1890" dirty="0">
                <a:solidFill>
                  <a:srgbClr val="F9EEE7"/>
                </a:solidFill>
                <a:latin typeface="Quattrocento" pitchFamily="34" charset="0"/>
                <a:ea typeface="Quattrocento" pitchFamily="34" charset="-122"/>
                <a:cs typeface="Quattrocento" pitchFamily="34" charset="-120"/>
              </a:rPr>
              <a:t>Historical Bitcoin price data was analyzed to understand trends and patterns over time.</a:t>
            </a:r>
            <a:endParaRPr lang="en-US" sz="1890" dirty="0"/>
          </a:p>
        </p:txBody>
      </p:sp>
      <p:sp>
        <p:nvSpPr>
          <p:cNvPr id="11" name="Shape 8"/>
          <p:cNvSpPr/>
          <p:nvPr/>
        </p:nvSpPr>
        <p:spPr>
          <a:xfrm>
            <a:off x="2580382" y="4478834"/>
            <a:ext cx="839986" cy="29885"/>
          </a:xfrm>
          <a:prstGeom prst="rect">
            <a:avLst/>
          </a:prstGeom>
          <a:solidFill>
            <a:srgbClr val="EF9C82"/>
          </a:solidFill>
          <a:ln/>
        </p:spPr>
      </p:sp>
      <p:sp>
        <p:nvSpPr>
          <p:cNvPr id="12" name="Shape 9"/>
          <p:cNvSpPr/>
          <p:nvPr/>
        </p:nvSpPr>
        <p:spPr>
          <a:xfrm>
            <a:off x="2040434" y="4223861"/>
            <a:ext cx="539948" cy="539948"/>
          </a:xfrm>
          <a:prstGeom prst="roundRect">
            <a:avLst>
              <a:gd name="adj" fmla="val 13335"/>
            </a:avLst>
          </a:prstGeom>
          <a:solidFill>
            <a:srgbClr val="234A49"/>
          </a:solidFill>
          <a:ln/>
        </p:spPr>
      </p:sp>
      <p:sp>
        <p:nvSpPr>
          <p:cNvPr id="13" name="Text 10"/>
          <p:cNvSpPr/>
          <p:nvPr/>
        </p:nvSpPr>
        <p:spPr>
          <a:xfrm>
            <a:off x="2219623" y="4324350"/>
            <a:ext cx="181570" cy="338852"/>
          </a:xfrm>
          <a:prstGeom prst="rect">
            <a:avLst/>
          </a:prstGeom>
          <a:noFill/>
          <a:ln/>
        </p:spPr>
        <p:txBody>
          <a:bodyPr wrap="none" rtlCol="0" anchor="t"/>
          <a:lstStyle/>
          <a:p>
            <a:pPr marL="0" indent="0" algn="ctr">
              <a:lnSpc>
                <a:spcPts val="2668"/>
              </a:lnSpc>
              <a:buNone/>
            </a:pPr>
            <a:r>
              <a:rPr lang="en-US" sz="2668" dirty="0">
                <a:solidFill>
                  <a:srgbClr val="FFD9BE"/>
                </a:solidFill>
                <a:latin typeface="Quattrocento" pitchFamily="34" charset="0"/>
                <a:ea typeface="Quattrocento" pitchFamily="34" charset="-122"/>
                <a:cs typeface="Quattrocento" pitchFamily="34" charset="-120"/>
              </a:rPr>
              <a:t>2</a:t>
            </a:r>
            <a:endParaRPr lang="en-US" sz="2668" dirty="0"/>
          </a:p>
        </p:txBody>
      </p:sp>
      <p:sp>
        <p:nvSpPr>
          <p:cNvPr id="14" name="Text 11"/>
          <p:cNvSpPr/>
          <p:nvPr/>
        </p:nvSpPr>
        <p:spPr>
          <a:xfrm>
            <a:off x="3630335" y="4193858"/>
            <a:ext cx="2823448" cy="352782"/>
          </a:xfrm>
          <a:prstGeom prst="rect">
            <a:avLst/>
          </a:prstGeom>
          <a:noFill/>
          <a:ln/>
        </p:spPr>
        <p:txBody>
          <a:bodyPr wrap="none" rtlCol="0" anchor="t"/>
          <a:lstStyle/>
          <a:p>
            <a:pPr marL="0" indent="0" algn="l">
              <a:lnSpc>
                <a:spcPts val="2779"/>
              </a:lnSpc>
              <a:buNone/>
            </a:pPr>
            <a:r>
              <a:rPr lang="en-US" sz="2223" dirty="0">
                <a:solidFill>
                  <a:srgbClr val="FFD9BE"/>
                </a:solidFill>
                <a:latin typeface="Quattrocento" pitchFamily="34" charset="0"/>
                <a:ea typeface="Quattrocento" pitchFamily="34" charset="-122"/>
                <a:cs typeface="Quattrocento" pitchFamily="34" charset="-120"/>
              </a:rPr>
              <a:t>Insights</a:t>
            </a:r>
            <a:endParaRPr lang="en-US" sz="2223" dirty="0"/>
          </a:p>
        </p:txBody>
      </p:sp>
      <p:sp>
        <p:nvSpPr>
          <p:cNvPr id="15" name="Text 12"/>
          <p:cNvSpPr/>
          <p:nvPr/>
        </p:nvSpPr>
        <p:spPr>
          <a:xfrm>
            <a:off x="3630335" y="4690586"/>
            <a:ext cx="9049464" cy="767953"/>
          </a:xfrm>
          <a:prstGeom prst="rect">
            <a:avLst/>
          </a:prstGeom>
          <a:noFill/>
          <a:ln/>
        </p:spPr>
        <p:txBody>
          <a:bodyPr wrap="square" rtlCol="0" anchor="t"/>
          <a:lstStyle/>
          <a:p>
            <a:pPr marL="0" indent="0" algn="l">
              <a:lnSpc>
                <a:spcPts val="3024"/>
              </a:lnSpc>
              <a:buNone/>
            </a:pPr>
            <a:r>
              <a:rPr lang="en-US" sz="1890" dirty="0">
                <a:solidFill>
                  <a:srgbClr val="F9EEE7"/>
                </a:solidFill>
                <a:latin typeface="Quattrocento" pitchFamily="34" charset="0"/>
                <a:ea typeface="Quattrocento" pitchFamily="34" charset="-122"/>
                <a:cs typeface="Quattrocento" pitchFamily="34" charset="-120"/>
              </a:rPr>
              <a:t>This visualization helps illustrate how Bitcoin prices have fluctuated historically, providing insights into market behavior.</a:t>
            </a:r>
            <a:endParaRPr lang="en-US" sz="1890" dirty="0"/>
          </a:p>
        </p:txBody>
      </p:sp>
      <p:pic>
        <p:nvPicPr>
          <p:cNvPr id="16" name="Image 1" descr="preencoded.png"/>
          <p:cNvPicPr>
            <a:picLocks noChangeAspect="1"/>
          </p:cNvPicPr>
          <p:nvPr/>
        </p:nvPicPr>
        <p:blipFill>
          <a:blip r:embed="rId4"/>
          <a:stretch>
            <a:fillRect/>
          </a:stretch>
        </p:blipFill>
        <p:spPr>
          <a:xfrm>
            <a:off x="1950482" y="5968365"/>
            <a:ext cx="10729317" cy="129921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1883093" y="243840"/>
            <a:ext cx="10864215" cy="7815262"/>
          </a:xfrm>
          <a:prstGeom prst="roundRect">
            <a:avLst>
              <a:gd name="adj" fmla="val 807"/>
            </a:avLst>
          </a:prstGeom>
          <a:solidFill>
            <a:srgbClr val="123332"/>
          </a:solidFill>
          <a:ln/>
        </p:spPr>
      </p:sp>
      <p:sp>
        <p:nvSpPr>
          <p:cNvPr id="4" name="Text 1"/>
          <p:cNvSpPr/>
          <p:nvPr/>
        </p:nvSpPr>
        <p:spPr>
          <a:xfrm>
            <a:off x="2618423" y="1010722"/>
            <a:ext cx="9393555" cy="336233"/>
          </a:xfrm>
          <a:prstGeom prst="rect">
            <a:avLst/>
          </a:prstGeom>
          <a:noFill/>
          <a:ln/>
        </p:spPr>
        <p:txBody>
          <a:bodyPr wrap="none" rtlCol="0" anchor="t"/>
          <a:lstStyle/>
          <a:p>
            <a:pPr marL="0" indent="0">
              <a:lnSpc>
                <a:spcPts val="2647"/>
              </a:lnSpc>
              <a:buNone/>
            </a:pPr>
            <a:r>
              <a:rPr lang="en-US" sz="1654" dirty="0">
                <a:solidFill>
                  <a:srgbClr val="F9EEE7"/>
                </a:solidFill>
                <a:latin typeface="Quattrocento" pitchFamily="34" charset="0"/>
                <a:ea typeface="Quattrocento" pitchFamily="34" charset="-122"/>
                <a:cs typeface="Quattrocento" pitchFamily="34" charset="-120"/>
              </a:rPr>
              <a:t>Graph</a:t>
            </a:r>
            <a:endParaRPr lang="en-US" sz="1654" dirty="0"/>
          </a:p>
        </p:txBody>
      </p:sp>
      <p:pic>
        <p:nvPicPr>
          <p:cNvPr id="5" name="Image 1" descr="preencoded.png"/>
          <p:cNvPicPr>
            <a:picLocks noChangeAspect="1"/>
          </p:cNvPicPr>
          <p:nvPr/>
        </p:nvPicPr>
        <p:blipFill>
          <a:blip r:embed="rId4"/>
          <a:stretch>
            <a:fillRect/>
          </a:stretch>
        </p:blipFill>
        <p:spPr>
          <a:xfrm>
            <a:off x="2618423" y="1583293"/>
            <a:ext cx="9393555" cy="5897999"/>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932378" y="947261"/>
            <a:ext cx="12765524" cy="6334958"/>
          </a:xfrm>
          <a:prstGeom prst="roundRect">
            <a:avLst>
              <a:gd name="adj" fmla="val 1169"/>
            </a:avLst>
          </a:prstGeom>
          <a:solidFill>
            <a:srgbClr val="123332"/>
          </a:solidFill>
          <a:ln/>
        </p:spPr>
      </p:sp>
      <p:sp>
        <p:nvSpPr>
          <p:cNvPr id="4" name="Text 1"/>
          <p:cNvSpPr/>
          <p:nvPr/>
        </p:nvSpPr>
        <p:spPr>
          <a:xfrm>
            <a:off x="1796415" y="1626156"/>
            <a:ext cx="5809059" cy="726043"/>
          </a:xfrm>
          <a:prstGeom prst="rect">
            <a:avLst/>
          </a:prstGeom>
          <a:noFill/>
          <a:ln/>
        </p:spPr>
        <p:txBody>
          <a:bodyPr wrap="none" rtlCol="0" anchor="t"/>
          <a:lstStyle/>
          <a:p>
            <a:pPr marL="0" indent="0">
              <a:lnSpc>
                <a:spcPts val="5718"/>
              </a:lnSpc>
              <a:buNone/>
            </a:pPr>
            <a:r>
              <a:rPr lang="en-US" sz="4574" dirty="0">
                <a:solidFill>
                  <a:srgbClr val="FFD9BE"/>
                </a:solidFill>
                <a:latin typeface="Quattrocento" pitchFamily="34" charset="0"/>
                <a:ea typeface="Quattrocento" pitchFamily="34" charset="-122"/>
                <a:cs typeface="Quattrocento" pitchFamily="34" charset="-120"/>
              </a:rPr>
              <a:t>Distribution Plot</a:t>
            </a:r>
            <a:endParaRPr lang="en-US" sz="4574" dirty="0"/>
          </a:p>
        </p:txBody>
      </p:sp>
      <p:pic>
        <p:nvPicPr>
          <p:cNvPr id="5" name="Image 1" descr="preencoded.png"/>
          <p:cNvPicPr>
            <a:picLocks noChangeAspect="1"/>
          </p:cNvPicPr>
          <p:nvPr/>
        </p:nvPicPr>
        <p:blipFill>
          <a:blip r:embed="rId4"/>
          <a:stretch>
            <a:fillRect/>
          </a:stretch>
        </p:blipFill>
        <p:spPr>
          <a:xfrm>
            <a:off x="1796415" y="2722483"/>
            <a:ext cx="11037451" cy="1351478"/>
          </a:xfrm>
          <a:prstGeom prst="rect">
            <a:avLst/>
          </a:prstGeom>
        </p:spPr>
      </p:pic>
      <p:sp>
        <p:nvSpPr>
          <p:cNvPr id="6" name="Shape 2"/>
          <p:cNvSpPr/>
          <p:nvPr/>
        </p:nvSpPr>
        <p:spPr>
          <a:xfrm>
            <a:off x="1796415" y="4413290"/>
            <a:ext cx="5395317" cy="2190036"/>
          </a:xfrm>
          <a:prstGeom prst="roundRect">
            <a:avLst>
              <a:gd name="adj" fmla="val 3382"/>
            </a:avLst>
          </a:prstGeom>
          <a:solidFill>
            <a:srgbClr val="234A49"/>
          </a:solidFill>
          <a:ln/>
        </p:spPr>
      </p:sp>
      <p:sp>
        <p:nvSpPr>
          <p:cNvPr id="7" name="Text 3"/>
          <p:cNvSpPr/>
          <p:nvPr/>
        </p:nvSpPr>
        <p:spPr>
          <a:xfrm>
            <a:off x="2043232" y="4660106"/>
            <a:ext cx="3757493" cy="363141"/>
          </a:xfrm>
          <a:prstGeom prst="rect">
            <a:avLst/>
          </a:prstGeom>
          <a:noFill/>
          <a:ln/>
        </p:spPr>
        <p:txBody>
          <a:bodyPr wrap="none" rtlCol="0" anchor="t"/>
          <a:lstStyle/>
          <a:p>
            <a:pPr marL="0" indent="0">
              <a:lnSpc>
                <a:spcPts val="2859"/>
              </a:lnSpc>
              <a:buNone/>
            </a:pPr>
            <a:r>
              <a:rPr lang="en-US" sz="2287" dirty="0">
                <a:solidFill>
                  <a:srgbClr val="FFD9BE"/>
                </a:solidFill>
                <a:latin typeface="Quattrocento" pitchFamily="34" charset="0"/>
                <a:ea typeface="Quattrocento" pitchFamily="34" charset="-122"/>
                <a:cs typeface="Quattrocento" pitchFamily="34" charset="-120"/>
              </a:rPr>
              <a:t>Distribution of Bitcoin Prices</a:t>
            </a:r>
            <a:endParaRPr lang="en-US" sz="2287" dirty="0"/>
          </a:p>
        </p:txBody>
      </p:sp>
      <p:sp>
        <p:nvSpPr>
          <p:cNvPr id="8" name="Text 4"/>
          <p:cNvSpPr/>
          <p:nvPr/>
        </p:nvSpPr>
        <p:spPr>
          <a:xfrm>
            <a:off x="2043232" y="5171361"/>
            <a:ext cx="4901684" cy="790099"/>
          </a:xfrm>
          <a:prstGeom prst="rect">
            <a:avLst/>
          </a:prstGeom>
          <a:noFill/>
          <a:ln/>
        </p:spPr>
        <p:txBody>
          <a:bodyPr wrap="square" rtlCol="0" anchor="t"/>
          <a:lstStyle/>
          <a:p>
            <a:pPr marL="0" indent="0">
              <a:lnSpc>
                <a:spcPts val="3110"/>
              </a:lnSpc>
              <a:buNone/>
            </a:pPr>
            <a:r>
              <a:rPr lang="en-US" sz="1944" dirty="0">
                <a:solidFill>
                  <a:srgbClr val="F9EEE7"/>
                </a:solidFill>
                <a:latin typeface="Quattrocento" pitchFamily="34" charset="0"/>
                <a:ea typeface="Quattrocento" pitchFamily="34" charset="-122"/>
                <a:cs typeface="Quattrocento" pitchFamily="34" charset="-120"/>
              </a:rPr>
              <a:t>A histogram was created to show the distribution of Bitcoin prices.</a:t>
            </a:r>
            <a:endParaRPr lang="en-US" sz="1944" dirty="0"/>
          </a:p>
        </p:txBody>
      </p:sp>
      <p:sp>
        <p:nvSpPr>
          <p:cNvPr id="9" name="Shape 5"/>
          <p:cNvSpPr/>
          <p:nvPr/>
        </p:nvSpPr>
        <p:spPr>
          <a:xfrm>
            <a:off x="7438549" y="4413290"/>
            <a:ext cx="5395317" cy="2190036"/>
          </a:xfrm>
          <a:prstGeom prst="roundRect">
            <a:avLst>
              <a:gd name="adj" fmla="val 3382"/>
            </a:avLst>
          </a:prstGeom>
          <a:solidFill>
            <a:srgbClr val="234A49"/>
          </a:solidFill>
          <a:ln/>
        </p:spPr>
      </p:sp>
      <p:sp>
        <p:nvSpPr>
          <p:cNvPr id="10" name="Text 6"/>
          <p:cNvSpPr/>
          <p:nvPr/>
        </p:nvSpPr>
        <p:spPr>
          <a:xfrm>
            <a:off x="7685365" y="4660106"/>
            <a:ext cx="2904530" cy="363141"/>
          </a:xfrm>
          <a:prstGeom prst="rect">
            <a:avLst/>
          </a:prstGeom>
          <a:noFill/>
          <a:ln/>
        </p:spPr>
        <p:txBody>
          <a:bodyPr wrap="none" rtlCol="0" anchor="t"/>
          <a:lstStyle/>
          <a:p>
            <a:pPr marL="0" indent="0">
              <a:lnSpc>
                <a:spcPts val="2859"/>
              </a:lnSpc>
              <a:buNone/>
            </a:pPr>
            <a:r>
              <a:rPr lang="en-US" sz="2287" dirty="0">
                <a:solidFill>
                  <a:srgbClr val="FFD9BE"/>
                </a:solidFill>
                <a:latin typeface="Quattrocento" pitchFamily="34" charset="0"/>
                <a:ea typeface="Quattrocento" pitchFamily="34" charset="-122"/>
                <a:cs typeface="Quattrocento" pitchFamily="34" charset="-120"/>
              </a:rPr>
              <a:t>Insights</a:t>
            </a:r>
            <a:endParaRPr lang="en-US" sz="2287" dirty="0"/>
          </a:p>
        </p:txBody>
      </p:sp>
      <p:sp>
        <p:nvSpPr>
          <p:cNvPr id="11" name="Text 7"/>
          <p:cNvSpPr/>
          <p:nvPr/>
        </p:nvSpPr>
        <p:spPr>
          <a:xfrm>
            <a:off x="7685365" y="5171361"/>
            <a:ext cx="4901684" cy="1185148"/>
          </a:xfrm>
          <a:prstGeom prst="rect">
            <a:avLst/>
          </a:prstGeom>
          <a:noFill/>
          <a:ln/>
        </p:spPr>
        <p:txBody>
          <a:bodyPr wrap="square" rtlCol="0" anchor="t"/>
          <a:lstStyle/>
          <a:p>
            <a:pPr marL="0" indent="0">
              <a:lnSpc>
                <a:spcPts val="3110"/>
              </a:lnSpc>
              <a:buNone/>
            </a:pPr>
            <a:r>
              <a:rPr lang="en-US" sz="1944" dirty="0">
                <a:solidFill>
                  <a:srgbClr val="F9EEE7"/>
                </a:solidFill>
                <a:latin typeface="Quattrocento" pitchFamily="34" charset="0"/>
                <a:ea typeface="Quattrocento" pitchFamily="34" charset="-122"/>
                <a:cs typeface="Quattrocento" pitchFamily="34" charset="-120"/>
              </a:rPr>
              <a:t>This plot helps understand the frequency and range of Bitcoin price movements, essential for predicting future price trends.</a:t>
            </a:r>
            <a:endParaRPr lang="en-US" sz="1944"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1925479" y="243840"/>
            <a:ext cx="10779323" cy="7815143"/>
          </a:xfrm>
          <a:prstGeom prst="roundRect">
            <a:avLst>
              <a:gd name="adj" fmla="val 800"/>
            </a:avLst>
          </a:prstGeom>
          <a:solidFill>
            <a:srgbClr val="123332"/>
          </a:solidFill>
          <a:ln/>
        </p:spPr>
      </p:sp>
      <p:sp>
        <p:nvSpPr>
          <p:cNvPr id="4" name="Text 1"/>
          <p:cNvSpPr/>
          <p:nvPr/>
        </p:nvSpPr>
        <p:spPr>
          <a:xfrm>
            <a:off x="2655094" y="1004649"/>
            <a:ext cx="9320093" cy="333494"/>
          </a:xfrm>
          <a:prstGeom prst="rect">
            <a:avLst/>
          </a:prstGeom>
          <a:noFill/>
          <a:ln/>
        </p:spPr>
        <p:txBody>
          <a:bodyPr wrap="none" rtlCol="0" anchor="t"/>
          <a:lstStyle/>
          <a:p>
            <a:pPr marL="0" indent="0">
              <a:lnSpc>
                <a:spcPts val="2626"/>
              </a:lnSpc>
              <a:buNone/>
            </a:pPr>
            <a:r>
              <a:rPr lang="en-US" sz="1642" dirty="0">
                <a:solidFill>
                  <a:srgbClr val="F9EEE7"/>
                </a:solidFill>
                <a:latin typeface="Quattrocento" pitchFamily="34" charset="0"/>
                <a:ea typeface="Quattrocento" pitchFamily="34" charset="-122"/>
                <a:cs typeface="Quattrocento" pitchFamily="34" charset="-120"/>
              </a:rPr>
              <a:t>Graph</a:t>
            </a:r>
            <a:endParaRPr lang="en-US" sz="1642" dirty="0"/>
          </a:p>
        </p:txBody>
      </p:sp>
      <p:pic>
        <p:nvPicPr>
          <p:cNvPr id="5" name="Image 1" descr="preencoded.png"/>
          <p:cNvPicPr>
            <a:picLocks noChangeAspect="1"/>
          </p:cNvPicPr>
          <p:nvPr/>
        </p:nvPicPr>
        <p:blipFill>
          <a:blip r:embed="rId4"/>
          <a:stretch>
            <a:fillRect/>
          </a:stretch>
        </p:blipFill>
        <p:spPr>
          <a:xfrm>
            <a:off x="2655094" y="1572578"/>
            <a:ext cx="9320093" cy="591312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1946553" y="243840"/>
            <a:ext cx="10737294" cy="7820739"/>
          </a:xfrm>
          <a:prstGeom prst="roundRect">
            <a:avLst>
              <a:gd name="adj" fmla="val 797"/>
            </a:avLst>
          </a:prstGeom>
          <a:solidFill>
            <a:srgbClr val="123332"/>
          </a:solidFill>
          <a:ln/>
        </p:spPr>
      </p:sp>
      <p:sp>
        <p:nvSpPr>
          <p:cNvPr id="4" name="Text 1"/>
          <p:cNvSpPr/>
          <p:nvPr/>
        </p:nvSpPr>
        <p:spPr>
          <a:xfrm>
            <a:off x="2673310" y="814864"/>
            <a:ext cx="4886087" cy="610791"/>
          </a:xfrm>
          <a:prstGeom prst="rect">
            <a:avLst/>
          </a:prstGeom>
          <a:noFill/>
          <a:ln/>
        </p:spPr>
        <p:txBody>
          <a:bodyPr wrap="none" rtlCol="0" anchor="t"/>
          <a:lstStyle/>
          <a:p>
            <a:pPr marL="0" indent="0">
              <a:lnSpc>
                <a:spcPts val="4809"/>
              </a:lnSpc>
              <a:buNone/>
            </a:pPr>
            <a:r>
              <a:rPr lang="en-US" sz="3847" dirty="0">
                <a:solidFill>
                  <a:srgbClr val="FFD9BE"/>
                </a:solidFill>
                <a:latin typeface="Quattrocento" pitchFamily="34" charset="0"/>
                <a:ea typeface="Quattrocento" pitchFamily="34" charset="-122"/>
                <a:cs typeface="Quattrocento" pitchFamily="34" charset="-120"/>
              </a:rPr>
              <a:t>Feature Analysis</a:t>
            </a:r>
            <a:endParaRPr lang="en-US" sz="3847" dirty="0"/>
          </a:p>
        </p:txBody>
      </p:sp>
      <p:sp>
        <p:nvSpPr>
          <p:cNvPr id="5" name="Text 2"/>
          <p:cNvSpPr/>
          <p:nvPr/>
        </p:nvSpPr>
        <p:spPr>
          <a:xfrm>
            <a:off x="2673310" y="1944767"/>
            <a:ext cx="2443043" cy="305395"/>
          </a:xfrm>
          <a:prstGeom prst="rect">
            <a:avLst/>
          </a:prstGeom>
          <a:noFill/>
          <a:ln/>
        </p:spPr>
        <p:txBody>
          <a:bodyPr wrap="none" rtlCol="0" anchor="t"/>
          <a:lstStyle/>
          <a:p>
            <a:pPr marL="0" indent="0">
              <a:lnSpc>
                <a:spcPts val="2405"/>
              </a:lnSpc>
              <a:buNone/>
            </a:pPr>
            <a:r>
              <a:rPr lang="en-US" sz="1924" dirty="0">
                <a:solidFill>
                  <a:srgbClr val="FFD9BE"/>
                </a:solidFill>
                <a:latin typeface="Quattrocento" pitchFamily="34" charset="0"/>
                <a:ea typeface="Quattrocento" pitchFamily="34" charset="-122"/>
                <a:cs typeface="Quattrocento" pitchFamily="34" charset="-120"/>
              </a:rPr>
              <a:t>Feature Analysis</a:t>
            </a:r>
            <a:endParaRPr lang="en-US" sz="1924" dirty="0"/>
          </a:p>
        </p:txBody>
      </p:sp>
      <p:sp>
        <p:nvSpPr>
          <p:cNvPr id="6" name="Text 3"/>
          <p:cNvSpPr/>
          <p:nvPr/>
        </p:nvSpPr>
        <p:spPr>
          <a:xfrm>
            <a:off x="2673310" y="2457807"/>
            <a:ext cx="4388644" cy="996553"/>
          </a:xfrm>
          <a:prstGeom prst="rect">
            <a:avLst/>
          </a:prstGeom>
          <a:noFill/>
          <a:ln/>
        </p:spPr>
        <p:txBody>
          <a:bodyPr wrap="square" rtlCol="0" anchor="t"/>
          <a:lstStyle/>
          <a:p>
            <a:pPr marL="0" indent="0">
              <a:lnSpc>
                <a:spcPts val="2616"/>
              </a:lnSpc>
              <a:buNone/>
            </a:pPr>
            <a:r>
              <a:rPr lang="en-US" sz="1635" dirty="0">
                <a:solidFill>
                  <a:srgbClr val="F9EEE7"/>
                </a:solidFill>
                <a:latin typeface="Quattrocento" pitchFamily="34" charset="0"/>
                <a:ea typeface="Quattrocento" pitchFamily="34" charset="-122"/>
                <a:cs typeface="Quattrocento" pitchFamily="34" charset="-120"/>
              </a:rPr>
              <a:t>Features such as 'High vs Close Price', 'Low vs Close Price', and 'Volume vs Close Price' were analyzed using scatter plots.</a:t>
            </a:r>
            <a:endParaRPr lang="en-US" sz="1635" dirty="0"/>
          </a:p>
        </p:txBody>
      </p:sp>
      <p:sp>
        <p:nvSpPr>
          <p:cNvPr id="7" name="Text 4"/>
          <p:cNvSpPr/>
          <p:nvPr/>
        </p:nvSpPr>
        <p:spPr>
          <a:xfrm>
            <a:off x="7576066" y="1944767"/>
            <a:ext cx="2443043" cy="305395"/>
          </a:xfrm>
          <a:prstGeom prst="rect">
            <a:avLst/>
          </a:prstGeom>
          <a:noFill/>
          <a:ln/>
        </p:spPr>
        <p:txBody>
          <a:bodyPr wrap="none" rtlCol="0" anchor="t"/>
          <a:lstStyle/>
          <a:p>
            <a:pPr marL="0" indent="0">
              <a:lnSpc>
                <a:spcPts val="2405"/>
              </a:lnSpc>
              <a:buNone/>
            </a:pPr>
            <a:r>
              <a:rPr lang="en-US" sz="1924" dirty="0">
                <a:solidFill>
                  <a:srgbClr val="FFD9BE"/>
                </a:solidFill>
                <a:latin typeface="Quattrocento" pitchFamily="34" charset="0"/>
                <a:ea typeface="Quattrocento" pitchFamily="34" charset="-122"/>
                <a:cs typeface="Quattrocento" pitchFamily="34" charset="-120"/>
              </a:rPr>
              <a:t>Insights</a:t>
            </a:r>
            <a:endParaRPr lang="en-US" sz="1924" dirty="0"/>
          </a:p>
        </p:txBody>
      </p:sp>
      <p:sp>
        <p:nvSpPr>
          <p:cNvPr id="8" name="Text 5"/>
          <p:cNvSpPr/>
          <p:nvPr/>
        </p:nvSpPr>
        <p:spPr>
          <a:xfrm>
            <a:off x="7576066" y="2457807"/>
            <a:ext cx="4388644" cy="996553"/>
          </a:xfrm>
          <a:prstGeom prst="rect">
            <a:avLst/>
          </a:prstGeom>
          <a:noFill/>
          <a:ln/>
        </p:spPr>
        <p:txBody>
          <a:bodyPr wrap="square" rtlCol="0" anchor="t"/>
          <a:lstStyle/>
          <a:p>
            <a:pPr marL="0" indent="0">
              <a:lnSpc>
                <a:spcPts val="2616"/>
              </a:lnSpc>
              <a:buNone/>
            </a:pPr>
            <a:r>
              <a:rPr lang="en-US" sz="1635" dirty="0">
                <a:solidFill>
                  <a:srgbClr val="F9EEE7"/>
                </a:solidFill>
                <a:latin typeface="Quattrocento" pitchFamily="34" charset="0"/>
                <a:ea typeface="Quattrocento" pitchFamily="34" charset="-122"/>
                <a:cs typeface="Quattrocento" pitchFamily="34" charset="-120"/>
              </a:rPr>
              <a:t>These graphs illustrate correlations between different factors and Bitcoin prices, helping to identify influential variables for prediction.</a:t>
            </a:r>
            <a:endParaRPr lang="en-US" sz="1635" dirty="0"/>
          </a:p>
        </p:txBody>
      </p:sp>
      <p:pic>
        <p:nvPicPr>
          <p:cNvPr id="9" name="Image 1" descr="preencoded.png"/>
          <p:cNvPicPr>
            <a:picLocks noChangeAspect="1"/>
          </p:cNvPicPr>
          <p:nvPr/>
        </p:nvPicPr>
        <p:blipFill>
          <a:blip r:embed="rId4"/>
          <a:stretch>
            <a:fillRect/>
          </a:stretch>
        </p:blipFill>
        <p:spPr>
          <a:xfrm>
            <a:off x="2673310" y="3874770"/>
            <a:ext cx="9283779" cy="3053001"/>
          </a:xfrm>
          <a:prstGeom prst="rect">
            <a:avLst/>
          </a:prstGeom>
        </p:spPr>
      </p:pic>
      <p:sp>
        <p:nvSpPr>
          <p:cNvPr id="10" name="Text 6"/>
          <p:cNvSpPr/>
          <p:nvPr/>
        </p:nvSpPr>
        <p:spPr>
          <a:xfrm>
            <a:off x="2673310" y="7161371"/>
            <a:ext cx="9283779" cy="332184"/>
          </a:xfrm>
          <a:prstGeom prst="rect">
            <a:avLst/>
          </a:prstGeom>
          <a:noFill/>
          <a:ln/>
        </p:spPr>
        <p:txBody>
          <a:bodyPr wrap="none" rtlCol="0" anchor="t"/>
          <a:lstStyle/>
          <a:p>
            <a:pPr marL="0" indent="0">
              <a:lnSpc>
                <a:spcPts val="2616"/>
              </a:lnSpc>
              <a:buNone/>
            </a:pPr>
            <a:endParaRPr lang="en-US" sz="1635"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932378" y="697706"/>
            <a:ext cx="12765524" cy="6834188"/>
          </a:xfrm>
          <a:prstGeom prst="roundRect">
            <a:avLst>
              <a:gd name="adj" fmla="val 1084"/>
            </a:avLst>
          </a:prstGeom>
          <a:solidFill>
            <a:srgbClr val="123332"/>
          </a:solidFill>
          <a:ln/>
        </p:spPr>
      </p:sp>
      <p:pic>
        <p:nvPicPr>
          <p:cNvPr id="4" name="Image 1" descr="preencoded.png"/>
          <p:cNvPicPr>
            <a:picLocks noChangeAspect="1"/>
          </p:cNvPicPr>
          <p:nvPr/>
        </p:nvPicPr>
        <p:blipFill>
          <a:blip r:embed="rId4"/>
          <a:stretch>
            <a:fillRect/>
          </a:stretch>
        </p:blipFill>
        <p:spPr>
          <a:xfrm>
            <a:off x="932378" y="697706"/>
            <a:ext cx="4787027" cy="6834188"/>
          </a:xfrm>
          <a:prstGeom prst="rect">
            <a:avLst/>
          </a:prstGeom>
        </p:spPr>
      </p:pic>
      <p:sp>
        <p:nvSpPr>
          <p:cNvPr id="5" name="Text 1"/>
          <p:cNvSpPr/>
          <p:nvPr/>
        </p:nvSpPr>
        <p:spPr>
          <a:xfrm>
            <a:off x="6583442" y="1376601"/>
            <a:ext cx="5809059" cy="726043"/>
          </a:xfrm>
          <a:prstGeom prst="rect">
            <a:avLst/>
          </a:prstGeom>
          <a:noFill/>
          <a:ln/>
        </p:spPr>
        <p:txBody>
          <a:bodyPr wrap="none" rtlCol="0" anchor="t"/>
          <a:lstStyle/>
          <a:p>
            <a:pPr marL="0" indent="0">
              <a:lnSpc>
                <a:spcPts val="5718"/>
              </a:lnSpc>
              <a:buNone/>
            </a:pPr>
            <a:r>
              <a:rPr lang="en-US" sz="4574" dirty="0">
                <a:solidFill>
                  <a:srgbClr val="FFD9BE"/>
                </a:solidFill>
                <a:latin typeface="Quattrocento" pitchFamily="34" charset="0"/>
                <a:ea typeface="Quattrocento" pitchFamily="34" charset="-122"/>
                <a:cs typeface="Quattrocento" pitchFamily="34" charset="-120"/>
              </a:rPr>
              <a:t>Feature Engineering</a:t>
            </a:r>
            <a:endParaRPr lang="en-US" sz="4574" dirty="0"/>
          </a:p>
        </p:txBody>
      </p:sp>
      <p:pic>
        <p:nvPicPr>
          <p:cNvPr id="6" name="Image 2" descr="preencoded.png"/>
          <p:cNvPicPr>
            <a:picLocks noChangeAspect="1"/>
          </p:cNvPicPr>
          <p:nvPr/>
        </p:nvPicPr>
        <p:blipFill>
          <a:blip r:embed="rId5"/>
          <a:stretch>
            <a:fillRect/>
          </a:stretch>
        </p:blipFill>
        <p:spPr>
          <a:xfrm>
            <a:off x="6583442" y="2472928"/>
            <a:ext cx="1234440" cy="2190036"/>
          </a:xfrm>
          <a:prstGeom prst="rect">
            <a:avLst/>
          </a:prstGeom>
        </p:spPr>
      </p:pic>
      <p:sp>
        <p:nvSpPr>
          <p:cNvPr id="7" name="Text 2"/>
          <p:cNvSpPr/>
          <p:nvPr/>
        </p:nvSpPr>
        <p:spPr>
          <a:xfrm>
            <a:off x="8188166" y="2719745"/>
            <a:ext cx="2904530" cy="363141"/>
          </a:xfrm>
          <a:prstGeom prst="rect">
            <a:avLst/>
          </a:prstGeom>
          <a:noFill/>
          <a:ln/>
        </p:spPr>
        <p:txBody>
          <a:bodyPr wrap="none" rtlCol="0" anchor="t"/>
          <a:lstStyle/>
          <a:p>
            <a:pPr marL="0" indent="0" algn="l">
              <a:lnSpc>
                <a:spcPts val="2859"/>
              </a:lnSpc>
              <a:buNone/>
            </a:pPr>
            <a:r>
              <a:rPr lang="en-US" sz="2287" dirty="0">
                <a:solidFill>
                  <a:srgbClr val="FFD9BE"/>
                </a:solidFill>
                <a:latin typeface="Quattrocento" pitchFamily="34" charset="0"/>
                <a:ea typeface="Quattrocento" pitchFamily="34" charset="-122"/>
                <a:cs typeface="Quattrocento" pitchFamily="34" charset="-120"/>
              </a:rPr>
              <a:t>Feature Engineering</a:t>
            </a:r>
            <a:endParaRPr lang="en-US" sz="2287" dirty="0"/>
          </a:p>
        </p:txBody>
      </p:sp>
      <p:sp>
        <p:nvSpPr>
          <p:cNvPr id="8" name="Text 3"/>
          <p:cNvSpPr/>
          <p:nvPr/>
        </p:nvSpPr>
        <p:spPr>
          <a:xfrm>
            <a:off x="8188166" y="3230999"/>
            <a:ext cx="4645581" cy="1185148"/>
          </a:xfrm>
          <a:prstGeom prst="rect">
            <a:avLst/>
          </a:prstGeom>
          <a:noFill/>
          <a:ln/>
        </p:spPr>
        <p:txBody>
          <a:bodyPr wrap="square" rtlCol="0" anchor="t"/>
          <a:lstStyle/>
          <a:p>
            <a:pPr marL="0" indent="0" algn="l">
              <a:lnSpc>
                <a:spcPts val="3110"/>
              </a:lnSpc>
              <a:buNone/>
            </a:pPr>
            <a:r>
              <a:rPr lang="en-US" sz="1944" dirty="0">
                <a:solidFill>
                  <a:srgbClr val="F9EEE7"/>
                </a:solidFill>
                <a:latin typeface="Quattrocento" pitchFamily="34" charset="0"/>
                <a:ea typeface="Quattrocento" pitchFamily="34" charset="-122"/>
                <a:cs typeface="Quattrocento" pitchFamily="34" charset="-120"/>
              </a:rPr>
              <a:t>New features like lagged prices and extracted date components (day, month, year) were engineered.</a:t>
            </a:r>
            <a:endParaRPr lang="en-US" sz="1944" dirty="0"/>
          </a:p>
        </p:txBody>
      </p:sp>
      <p:pic>
        <p:nvPicPr>
          <p:cNvPr id="9" name="Image 3" descr="preencoded.png"/>
          <p:cNvPicPr>
            <a:picLocks noChangeAspect="1"/>
          </p:cNvPicPr>
          <p:nvPr/>
        </p:nvPicPr>
        <p:blipFill>
          <a:blip r:embed="rId6"/>
          <a:stretch>
            <a:fillRect/>
          </a:stretch>
        </p:blipFill>
        <p:spPr>
          <a:xfrm>
            <a:off x="6583442" y="4662964"/>
            <a:ext cx="1234440" cy="2190036"/>
          </a:xfrm>
          <a:prstGeom prst="rect">
            <a:avLst/>
          </a:prstGeom>
        </p:spPr>
      </p:pic>
      <p:sp>
        <p:nvSpPr>
          <p:cNvPr id="10" name="Text 4"/>
          <p:cNvSpPr/>
          <p:nvPr/>
        </p:nvSpPr>
        <p:spPr>
          <a:xfrm>
            <a:off x="8188166" y="4909780"/>
            <a:ext cx="2904530" cy="363141"/>
          </a:xfrm>
          <a:prstGeom prst="rect">
            <a:avLst/>
          </a:prstGeom>
          <a:noFill/>
          <a:ln/>
        </p:spPr>
        <p:txBody>
          <a:bodyPr wrap="none" rtlCol="0" anchor="t"/>
          <a:lstStyle/>
          <a:p>
            <a:pPr marL="0" indent="0" algn="l">
              <a:lnSpc>
                <a:spcPts val="2859"/>
              </a:lnSpc>
              <a:buNone/>
            </a:pPr>
            <a:r>
              <a:rPr lang="en-US" sz="2287" dirty="0">
                <a:solidFill>
                  <a:srgbClr val="FFD9BE"/>
                </a:solidFill>
                <a:latin typeface="Quattrocento" pitchFamily="34" charset="0"/>
                <a:ea typeface="Quattrocento" pitchFamily="34" charset="-122"/>
                <a:cs typeface="Quattrocento" pitchFamily="34" charset="-120"/>
              </a:rPr>
              <a:t>Benefits</a:t>
            </a:r>
            <a:endParaRPr lang="en-US" sz="2287" dirty="0"/>
          </a:p>
        </p:txBody>
      </p:sp>
      <p:sp>
        <p:nvSpPr>
          <p:cNvPr id="11" name="Text 5"/>
          <p:cNvSpPr/>
          <p:nvPr/>
        </p:nvSpPr>
        <p:spPr>
          <a:xfrm>
            <a:off x="8188166" y="5421035"/>
            <a:ext cx="4645581" cy="1185148"/>
          </a:xfrm>
          <a:prstGeom prst="rect">
            <a:avLst/>
          </a:prstGeom>
          <a:noFill/>
          <a:ln/>
        </p:spPr>
        <p:txBody>
          <a:bodyPr wrap="square" rtlCol="0" anchor="t"/>
          <a:lstStyle/>
          <a:p>
            <a:pPr marL="0" indent="0" algn="l">
              <a:lnSpc>
                <a:spcPts val="3110"/>
              </a:lnSpc>
              <a:buNone/>
            </a:pPr>
            <a:r>
              <a:rPr lang="en-US" sz="1944" dirty="0">
                <a:solidFill>
                  <a:srgbClr val="F9EEE7"/>
                </a:solidFill>
                <a:latin typeface="Quattrocento" pitchFamily="34" charset="0"/>
                <a:ea typeface="Quattrocento" pitchFamily="34" charset="-122"/>
                <a:cs typeface="Quattrocento" pitchFamily="34" charset="-120"/>
              </a:rPr>
              <a:t>These enhancements improved the model's ability to capture significant trends in Bitcoin price movements.</a:t>
            </a:r>
            <a:endParaRPr lang="en-US" sz="1944"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990957" y="243840"/>
            <a:ext cx="12648367" cy="7746563"/>
          </a:xfrm>
          <a:prstGeom prst="roundRect">
            <a:avLst>
              <a:gd name="adj" fmla="val 947"/>
            </a:avLst>
          </a:prstGeom>
          <a:solidFill>
            <a:srgbClr val="123332"/>
          </a:solidFill>
          <a:ln/>
        </p:spPr>
      </p:sp>
      <p:pic>
        <p:nvPicPr>
          <p:cNvPr id="4" name="Image 1" descr="preencoded.png"/>
          <p:cNvPicPr>
            <a:picLocks noChangeAspect="1"/>
          </p:cNvPicPr>
          <p:nvPr/>
        </p:nvPicPr>
        <p:blipFill>
          <a:blip r:embed="rId4"/>
          <a:stretch>
            <a:fillRect/>
          </a:stretch>
        </p:blipFill>
        <p:spPr>
          <a:xfrm>
            <a:off x="990957" y="243840"/>
            <a:ext cx="4743093" cy="7746563"/>
          </a:xfrm>
          <a:prstGeom prst="rect">
            <a:avLst/>
          </a:prstGeom>
        </p:spPr>
      </p:pic>
      <p:sp>
        <p:nvSpPr>
          <p:cNvPr id="5" name="Text 1"/>
          <p:cNvSpPr/>
          <p:nvPr/>
        </p:nvSpPr>
        <p:spPr>
          <a:xfrm>
            <a:off x="6590228" y="916543"/>
            <a:ext cx="5755719" cy="719376"/>
          </a:xfrm>
          <a:prstGeom prst="rect">
            <a:avLst/>
          </a:prstGeom>
          <a:noFill/>
          <a:ln/>
        </p:spPr>
        <p:txBody>
          <a:bodyPr wrap="none" rtlCol="0" anchor="t"/>
          <a:lstStyle/>
          <a:p>
            <a:pPr marL="0" indent="0">
              <a:lnSpc>
                <a:spcPts val="5665"/>
              </a:lnSpc>
              <a:buNone/>
            </a:pPr>
            <a:r>
              <a:rPr lang="en-US" sz="4532" dirty="0">
                <a:solidFill>
                  <a:srgbClr val="FFD9BE"/>
                </a:solidFill>
                <a:latin typeface="Quattrocento" pitchFamily="34" charset="0"/>
                <a:ea typeface="Quattrocento" pitchFamily="34" charset="-122"/>
                <a:cs typeface="Quattrocento" pitchFamily="34" charset="-120"/>
              </a:rPr>
              <a:t>Data Preparation</a:t>
            </a:r>
            <a:endParaRPr lang="en-US" sz="4532" dirty="0"/>
          </a:p>
        </p:txBody>
      </p:sp>
      <p:sp>
        <p:nvSpPr>
          <p:cNvPr id="6" name="Text 2"/>
          <p:cNvSpPr/>
          <p:nvPr/>
        </p:nvSpPr>
        <p:spPr>
          <a:xfrm>
            <a:off x="6834783" y="2157055"/>
            <a:ext cx="2603421" cy="391478"/>
          </a:xfrm>
          <a:prstGeom prst="rect">
            <a:avLst/>
          </a:prstGeom>
          <a:noFill/>
          <a:ln/>
        </p:spPr>
        <p:txBody>
          <a:bodyPr wrap="none" rtlCol="0" anchor="t"/>
          <a:lstStyle/>
          <a:p>
            <a:pPr marL="0" indent="0">
              <a:lnSpc>
                <a:spcPts val="3082"/>
              </a:lnSpc>
              <a:buNone/>
            </a:pPr>
            <a:r>
              <a:rPr lang="en-US" sz="1926" dirty="0">
                <a:solidFill>
                  <a:srgbClr val="F9EEE7"/>
                </a:solidFill>
                <a:latin typeface="Quattrocento" pitchFamily="34" charset="0"/>
                <a:ea typeface="Quattrocento" pitchFamily="34" charset="-122"/>
                <a:cs typeface="Quattrocento" pitchFamily="34" charset="-120"/>
              </a:rPr>
              <a:t>Data Splitting</a:t>
            </a:r>
            <a:endParaRPr lang="en-US" sz="1926" dirty="0"/>
          </a:p>
        </p:txBody>
      </p:sp>
      <p:sp>
        <p:nvSpPr>
          <p:cNvPr id="7" name="Text 3"/>
          <p:cNvSpPr/>
          <p:nvPr/>
        </p:nvSpPr>
        <p:spPr>
          <a:xfrm>
            <a:off x="9934932" y="2157055"/>
            <a:ext cx="2603421" cy="1957388"/>
          </a:xfrm>
          <a:prstGeom prst="rect">
            <a:avLst/>
          </a:prstGeom>
          <a:noFill/>
          <a:ln/>
        </p:spPr>
        <p:txBody>
          <a:bodyPr wrap="square" rtlCol="0" anchor="t"/>
          <a:lstStyle/>
          <a:p>
            <a:pPr marL="0" indent="0">
              <a:lnSpc>
                <a:spcPts val="3082"/>
              </a:lnSpc>
              <a:buNone/>
            </a:pPr>
            <a:r>
              <a:rPr lang="en-US" sz="1926" dirty="0">
                <a:solidFill>
                  <a:srgbClr val="F9EEE7"/>
                </a:solidFill>
                <a:latin typeface="Quattrocento" pitchFamily="34" charset="0"/>
                <a:ea typeface="Quattrocento" pitchFamily="34" charset="-122"/>
                <a:cs typeface="Quattrocento" pitchFamily="34" charset="-120"/>
              </a:rPr>
              <a:t>The data was split into training and testing sets, allocating 80% for training and 20% for testing.</a:t>
            </a:r>
            <a:endParaRPr lang="en-US" sz="1926" dirty="0"/>
          </a:p>
        </p:txBody>
      </p:sp>
      <p:sp>
        <p:nvSpPr>
          <p:cNvPr id="8" name="Shape 4"/>
          <p:cNvSpPr/>
          <p:nvPr/>
        </p:nvSpPr>
        <p:spPr>
          <a:xfrm>
            <a:off x="6590228" y="4268748"/>
            <a:ext cx="6192798" cy="3048953"/>
          </a:xfrm>
          <a:prstGeom prst="rect">
            <a:avLst/>
          </a:prstGeom>
          <a:solidFill>
            <a:srgbClr val="234A49"/>
          </a:solidFill>
          <a:ln/>
        </p:spPr>
      </p:sp>
      <p:sp>
        <p:nvSpPr>
          <p:cNvPr id="9" name="Text 5"/>
          <p:cNvSpPr/>
          <p:nvPr/>
        </p:nvSpPr>
        <p:spPr>
          <a:xfrm>
            <a:off x="6834783" y="4423053"/>
            <a:ext cx="2603421" cy="391478"/>
          </a:xfrm>
          <a:prstGeom prst="rect">
            <a:avLst/>
          </a:prstGeom>
          <a:noFill/>
          <a:ln/>
        </p:spPr>
        <p:txBody>
          <a:bodyPr wrap="none" rtlCol="0" anchor="t"/>
          <a:lstStyle/>
          <a:p>
            <a:pPr marL="0" indent="0">
              <a:lnSpc>
                <a:spcPts val="3082"/>
              </a:lnSpc>
              <a:buNone/>
            </a:pPr>
            <a:r>
              <a:rPr lang="en-US" sz="1926" dirty="0">
                <a:solidFill>
                  <a:srgbClr val="F9EEE7"/>
                </a:solidFill>
                <a:latin typeface="Quattrocento" pitchFamily="34" charset="0"/>
                <a:ea typeface="Quattrocento" pitchFamily="34" charset="-122"/>
                <a:cs typeface="Quattrocento" pitchFamily="34" charset="-120"/>
              </a:rPr>
              <a:t>Standardization</a:t>
            </a:r>
            <a:endParaRPr lang="en-US" sz="1926" dirty="0"/>
          </a:p>
        </p:txBody>
      </p:sp>
      <p:sp>
        <p:nvSpPr>
          <p:cNvPr id="10" name="Text 6"/>
          <p:cNvSpPr/>
          <p:nvPr/>
        </p:nvSpPr>
        <p:spPr>
          <a:xfrm>
            <a:off x="9934932" y="4423053"/>
            <a:ext cx="2603421" cy="2740343"/>
          </a:xfrm>
          <a:prstGeom prst="rect">
            <a:avLst/>
          </a:prstGeom>
          <a:noFill/>
          <a:ln/>
        </p:spPr>
        <p:txBody>
          <a:bodyPr wrap="square" rtlCol="0" anchor="t"/>
          <a:lstStyle/>
          <a:p>
            <a:pPr marL="0" indent="0">
              <a:lnSpc>
                <a:spcPts val="3082"/>
              </a:lnSpc>
              <a:buNone/>
            </a:pPr>
            <a:r>
              <a:rPr lang="en-US" sz="1926" dirty="0">
                <a:solidFill>
                  <a:srgbClr val="F9EEE7"/>
                </a:solidFill>
                <a:latin typeface="Quattrocento" pitchFamily="34" charset="0"/>
                <a:ea typeface="Quattrocento" pitchFamily="34" charset="-122"/>
                <a:cs typeface="Quattrocento" pitchFamily="34" charset="-120"/>
              </a:rPr>
              <a:t>Numerical features were standardized using the StandardScaler to ensure all variables contribute equally to the model.</a:t>
            </a:r>
            <a:endParaRPr lang="en-US" sz="1926"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TotalTime>
  <Words>2007</Words>
  <Application>Microsoft Office PowerPoint</Application>
  <PresentationFormat>Custom</PresentationFormat>
  <Paragraphs>85</Paragraphs>
  <Slides>14</Slides>
  <Notes>14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14</vt:i4>
      </vt:variant>
    </vt:vector>
  </HeadingPairs>
  <TitlesOfParts>
    <vt:vector size="18" baseType="lpstr">
      <vt:lpstr>Arial</vt:lpstr>
      <vt:lpstr>Calibri</vt:lpstr>
      <vt:lpstr>Quattrocento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Afif Salman</cp:lastModifiedBy>
  <cp:revision>2</cp:revision>
  <dcterms:created xsi:type="dcterms:W3CDTF">2024-06-30T00:55:19Z</dcterms:created>
  <dcterms:modified xsi:type="dcterms:W3CDTF">2024-06-30T00:58:28Z</dcterms:modified>
</cp:coreProperties>
</file>